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258" r:id="rId4"/>
    <p:sldId id="387" r:id="rId5"/>
    <p:sldId id="389" r:id="rId6"/>
    <p:sldId id="390" r:id="rId7"/>
    <p:sldId id="391" r:id="rId8"/>
    <p:sldId id="392" r:id="rId9"/>
    <p:sldId id="394" r:id="rId10"/>
    <p:sldId id="395" r:id="rId11"/>
    <p:sldId id="414" r:id="rId12"/>
    <p:sldId id="396" r:id="rId13"/>
    <p:sldId id="426" r:id="rId14"/>
    <p:sldId id="420" r:id="rId15"/>
    <p:sldId id="421" r:id="rId16"/>
    <p:sldId id="399" r:id="rId17"/>
    <p:sldId id="418" r:id="rId18"/>
    <p:sldId id="422" r:id="rId19"/>
    <p:sldId id="423" r:id="rId20"/>
    <p:sldId id="424" r:id="rId21"/>
    <p:sldId id="425" r:id="rId22"/>
    <p:sldId id="419" r:id="rId23"/>
    <p:sldId id="400" r:id="rId24"/>
    <p:sldId id="401" r:id="rId25"/>
    <p:sldId id="402" r:id="rId26"/>
    <p:sldId id="403" r:id="rId27"/>
    <p:sldId id="404" r:id="rId28"/>
    <p:sldId id="405" r:id="rId29"/>
    <p:sldId id="406" r:id="rId30"/>
    <p:sldId id="407" r:id="rId31"/>
    <p:sldId id="408" r:id="rId32"/>
    <p:sldId id="416" r:id="rId33"/>
    <p:sldId id="410" r:id="rId34"/>
    <p:sldId id="411" r:id="rId35"/>
    <p:sldId id="412" r:id="rId36"/>
    <p:sldId id="413" r:id="rId37"/>
    <p:sldId id="417"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C143"/>
    <a:srgbClr val="2BD64A"/>
    <a:srgbClr val="8436E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85" d="100"/>
          <a:sy n="85" d="100"/>
        </p:scale>
        <p:origin x="-1008" y="-3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D433AD-5499-7A47-9F7F-07546F1F1DE5}" type="datetimeFigureOut">
              <a:rPr lang="en-US" smtClean="0"/>
              <a:t>1/30/17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A98229-C2B8-FB4D-BA6F-6C42FDF79E93}" type="slidenum">
              <a:rPr lang="en-US" smtClean="0"/>
              <a:t>‹#›</a:t>
            </a:fld>
            <a:endParaRPr lang="en-US"/>
          </a:p>
        </p:txBody>
      </p:sp>
    </p:spTree>
    <p:extLst>
      <p:ext uri="{BB962C8B-B14F-4D97-AF65-F5344CB8AC3E}">
        <p14:creationId xmlns:p14="http://schemas.microsoft.com/office/powerpoint/2010/main" val="318637008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4A98229-C2B8-FB4D-BA6F-6C42FDF79E93}" type="slidenum">
              <a:rPr lang="en-US" smtClean="0"/>
              <a:t>1</a:t>
            </a:fld>
            <a:endParaRPr lang="en-US"/>
          </a:p>
        </p:txBody>
      </p:sp>
    </p:spTree>
    <p:extLst>
      <p:ext uri="{BB962C8B-B14F-4D97-AF65-F5344CB8AC3E}">
        <p14:creationId xmlns:p14="http://schemas.microsoft.com/office/powerpoint/2010/main" val="2487022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a:t>
            </a:r>
            <a:r>
              <a:rPr lang="en-US" baseline="0" dirty="0" smtClean="0"/>
              <a:t> it’s obvious what “in order” means. </a:t>
            </a:r>
            <a:r>
              <a:rPr lang="en-US" dirty="0" smtClean="0"/>
              <a:t>With an array list, “order” =</a:t>
            </a:r>
            <a:r>
              <a:rPr lang="en-US" baseline="0" dirty="0" smtClean="0"/>
              <a:t> order of insertion into the list. # Maybe you care about something besides order of insertion. Maybe to you “order” means weight of the robot, or the probability that it will rise up against humanity and destroy us. If that’s what you care about, you need a different data structure. Knowing what structures are appropriate to what situations is fundamental to being a skillful programmer. Sometimes you can use structures that come provided in the core Java classes. Sometimes you need to build your own. Mostly in this course you’ll use provided structures like Array Lists, sets, and maps. A lot of this course will be about how to use those structures and the principles that govern them. But at the end of the semester we’ll look at building your own.</a:t>
            </a:r>
            <a:endParaRPr lang="en-US" dirty="0"/>
          </a:p>
        </p:txBody>
      </p:sp>
      <p:sp>
        <p:nvSpPr>
          <p:cNvPr id="4" name="Slide Number Placeholder 3"/>
          <p:cNvSpPr>
            <a:spLocks noGrp="1"/>
          </p:cNvSpPr>
          <p:nvPr>
            <p:ph type="sldNum" sz="quarter" idx="10"/>
          </p:nvPr>
        </p:nvSpPr>
        <p:spPr/>
        <p:txBody>
          <a:bodyPr/>
          <a:lstStyle/>
          <a:p>
            <a:fld id="{94A98229-C2B8-FB4D-BA6F-6C42FDF79E93}" type="slidenum">
              <a:rPr lang="en-US" smtClean="0"/>
              <a:t>28</a:t>
            </a:fld>
            <a:endParaRPr lang="en-US"/>
          </a:p>
        </p:txBody>
      </p:sp>
    </p:spTree>
    <p:extLst>
      <p:ext uri="{BB962C8B-B14F-4D97-AF65-F5344CB8AC3E}">
        <p14:creationId xmlns:p14="http://schemas.microsoft.com/office/powerpoint/2010/main" val="2577395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royal family, useful</a:t>
            </a:r>
            <a:r>
              <a:rPr lang="en-US" baseline="0" dirty="0" smtClean="0"/>
              <a:t> order might be who’s next in line for the throne, like this. #</a:t>
            </a:r>
            <a:endParaRPr lang="en-US" dirty="0"/>
          </a:p>
        </p:txBody>
      </p:sp>
      <p:sp>
        <p:nvSpPr>
          <p:cNvPr id="4" name="Slide Number Placeholder 3"/>
          <p:cNvSpPr>
            <a:spLocks noGrp="1"/>
          </p:cNvSpPr>
          <p:nvPr>
            <p:ph type="sldNum" sz="quarter" idx="10"/>
          </p:nvPr>
        </p:nvSpPr>
        <p:spPr/>
        <p:txBody>
          <a:bodyPr/>
          <a:lstStyle/>
          <a:p>
            <a:fld id="{94A98229-C2B8-FB4D-BA6F-6C42FDF79E93}" type="slidenum">
              <a:rPr lang="en-US" smtClean="0"/>
              <a:t>29</a:t>
            </a:fld>
            <a:endParaRPr lang="en-US"/>
          </a:p>
        </p:txBody>
      </p:sp>
    </p:spTree>
    <p:extLst>
      <p:ext uri="{BB962C8B-B14F-4D97-AF65-F5344CB8AC3E}">
        <p14:creationId xmlns:p14="http://schemas.microsoft.com/office/powerpoint/2010/main" val="3856366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Or it might be order of walking into the grand ballroom at grand party. Maybe that’s like this: #</a:t>
            </a:r>
            <a:endParaRPr lang="en-US" dirty="0" smtClean="0"/>
          </a:p>
          <a:p>
            <a:endParaRPr lang="en-US" baseline="0" dirty="0" smtClean="0"/>
          </a:p>
          <a:p>
            <a:r>
              <a:rPr lang="en-US" baseline="0" dirty="0" smtClean="0"/>
              <a:t>A royal-family data structure is pretty specific. You probably won</a:t>
            </a:r>
            <a:r>
              <a:rPr lang="fr-FR" baseline="0" dirty="0" smtClean="0"/>
              <a:t>’</a:t>
            </a:r>
            <a:r>
              <a:rPr lang="en-US" baseline="0" dirty="0" smtClean="0"/>
              <a:t>t find the Java code for one by </a:t>
            </a:r>
            <a:r>
              <a:rPr lang="en-US" baseline="0" dirty="0" err="1" smtClean="0"/>
              <a:t>googling</a:t>
            </a:r>
            <a:r>
              <a:rPr lang="en-US" baseline="0" dirty="0" smtClean="0"/>
              <a:t> or going to stack overflow. For interesting work, you’ll have to create your own application data structures. That’s why it’s important to study them in this class, and to do your labs and homework in order to develop your programming skills.</a:t>
            </a:r>
            <a:endParaRPr lang="en-US" dirty="0"/>
          </a:p>
        </p:txBody>
      </p:sp>
      <p:sp>
        <p:nvSpPr>
          <p:cNvPr id="4" name="Slide Number Placeholder 3"/>
          <p:cNvSpPr>
            <a:spLocks noGrp="1"/>
          </p:cNvSpPr>
          <p:nvPr>
            <p:ph type="sldNum" sz="quarter" idx="10"/>
          </p:nvPr>
        </p:nvSpPr>
        <p:spPr/>
        <p:txBody>
          <a:bodyPr/>
          <a:lstStyle/>
          <a:p>
            <a:fld id="{94A98229-C2B8-FB4D-BA6F-6C42FDF79E93}" type="slidenum">
              <a:rPr lang="en-US" smtClean="0"/>
              <a:t>30</a:t>
            </a:fld>
            <a:endParaRPr lang="en-US"/>
          </a:p>
        </p:txBody>
      </p:sp>
    </p:spTree>
    <p:extLst>
      <p:ext uri="{BB962C8B-B14F-4D97-AF65-F5344CB8AC3E}">
        <p14:creationId xmlns:p14="http://schemas.microsoft.com/office/powerpoint/2010/main" val="3856366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right traversal order</a:t>
            </a:r>
            <a:r>
              <a:rPr lang="en-US" baseline="0" dirty="0" smtClean="0"/>
              <a:t> here? Notice that everything in every left </a:t>
            </a:r>
            <a:r>
              <a:rPr lang="en-US" baseline="0" dirty="0" err="1" smtClean="0"/>
              <a:t>subtree</a:t>
            </a:r>
            <a:r>
              <a:rPr lang="en-US" baseline="0" dirty="0" smtClean="0"/>
              <a:t> weighs less than </a:t>
            </a:r>
            <a:r>
              <a:rPr lang="en-US" baseline="0" dirty="0" smtClean="0"/>
              <a:t>the object immediately above, </a:t>
            </a:r>
            <a:r>
              <a:rPr lang="en-US" baseline="0" dirty="0" smtClean="0"/>
              <a:t>and everything in every right </a:t>
            </a:r>
            <a:r>
              <a:rPr lang="en-US" baseline="0" dirty="0" err="1" smtClean="0"/>
              <a:t>subtree</a:t>
            </a:r>
            <a:r>
              <a:rPr lang="en-US" baseline="0" dirty="0" smtClean="0"/>
              <a:t> weighs more. Traversal order = ascending weight, and the structure of the tree makes it easy to write code that implements the increasing-weight traversal order. That might not be obvious to you today, but it will be in a few months.</a:t>
            </a:r>
          </a:p>
        </p:txBody>
      </p:sp>
      <p:sp>
        <p:nvSpPr>
          <p:cNvPr id="4" name="Slide Number Placeholder 3"/>
          <p:cNvSpPr>
            <a:spLocks noGrp="1"/>
          </p:cNvSpPr>
          <p:nvPr>
            <p:ph type="sldNum" sz="quarter" idx="10"/>
          </p:nvPr>
        </p:nvSpPr>
        <p:spPr/>
        <p:txBody>
          <a:bodyPr/>
          <a:lstStyle/>
          <a:p>
            <a:fld id="{94A98229-C2B8-FB4D-BA6F-6C42FDF79E93}" type="slidenum">
              <a:rPr lang="en-US" smtClean="0"/>
              <a:t>31</a:t>
            </a:fld>
            <a:endParaRPr lang="en-US"/>
          </a:p>
        </p:txBody>
      </p:sp>
    </p:spTree>
    <p:extLst>
      <p:ext uri="{BB962C8B-B14F-4D97-AF65-F5344CB8AC3E}">
        <p14:creationId xmlns:p14="http://schemas.microsoft.com/office/powerpoint/2010/main" val="2335386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4A98229-C2B8-FB4D-BA6F-6C42FDF79E93}" type="slidenum">
              <a:rPr lang="en-US" smtClean="0"/>
              <a:t>32</a:t>
            </a:fld>
            <a:endParaRPr lang="en-US"/>
          </a:p>
        </p:txBody>
      </p:sp>
    </p:spTree>
    <p:extLst>
      <p:ext uri="{BB962C8B-B14F-4D97-AF65-F5344CB8AC3E}">
        <p14:creationId xmlns:p14="http://schemas.microsoft.com/office/powerpoint/2010/main" val="2335386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one</a:t>
            </a:r>
            <a:r>
              <a:rPr lang="en-US" baseline="0" dirty="0" smtClean="0"/>
              <a:t> of those algorithms, the data structure looks like this:</a:t>
            </a:r>
          </a:p>
        </p:txBody>
      </p:sp>
      <p:sp>
        <p:nvSpPr>
          <p:cNvPr id="4" name="Slide Number Placeholder 3"/>
          <p:cNvSpPr>
            <a:spLocks noGrp="1"/>
          </p:cNvSpPr>
          <p:nvPr>
            <p:ph type="sldNum" sz="quarter" idx="10"/>
          </p:nvPr>
        </p:nvSpPr>
        <p:spPr/>
        <p:txBody>
          <a:bodyPr/>
          <a:lstStyle/>
          <a:p>
            <a:fld id="{94A98229-C2B8-FB4D-BA6F-6C42FDF79E93}" type="slidenum">
              <a:rPr lang="en-US" smtClean="0"/>
              <a:t>34</a:t>
            </a:fld>
            <a:endParaRPr lang="en-US"/>
          </a:p>
        </p:txBody>
      </p:sp>
    </p:spTree>
    <p:extLst>
      <p:ext uri="{BB962C8B-B14F-4D97-AF65-F5344CB8AC3E}">
        <p14:creationId xmlns:p14="http://schemas.microsoft.com/office/powerpoint/2010/main" val="2335386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 job is to implement a general-purpose tree structure,</a:t>
            </a:r>
            <a:r>
              <a:rPr lang="en-US" baseline="0" dirty="0" smtClean="0"/>
              <a:t> the contents (the rhino or the dolphin or Simone or their weights) aren’t important to you. What matters to you are t</a:t>
            </a:r>
            <a:r>
              <a:rPr lang="en-US" dirty="0" smtClean="0"/>
              <a:t>he relationships. </a:t>
            </a:r>
            <a:r>
              <a:rPr lang="en-US" baseline="0" dirty="0" smtClean="0"/>
              <a:t>Structures like this often use a Node class that contains data and maintains relationships. Here we have 7 nodes, each drawn in a different color.</a:t>
            </a:r>
          </a:p>
        </p:txBody>
      </p:sp>
      <p:sp>
        <p:nvSpPr>
          <p:cNvPr id="4" name="Slide Number Placeholder 3"/>
          <p:cNvSpPr>
            <a:spLocks noGrp="1"/>
          </p:cNvSpPr>
          <p:nvPr>
            <p:ph type="sldNum" sz="quarter" idx="10"/>
          </p:nvPr>
        </p:nvSpPr>
        <p:spPr/>
        <p:txBody>
          <a:bodyPr/>
          <a:lstStyle/>
          <a:p>
            <a:fld id="{94A98229-C2B8-FB4D-BA6F-6C42FDF79E93}" type="slidenum">
              <a:rPr lang="en-US" smtClean="0"/>
              <a:t>35</a:t>
            </a:fld>
            <a:endParaRPr lang="en-US"/>
          </a:p>
        </p:txBody>
      </p:sp>
    </p:spTree>
    <p:extLst>
      <p:ext uri="{BB962C8B-B14F-4D97-AF65-F5344CB8AC3E}">
        <p14:creationId xmlns:p14="http://schemas.microsoft.com/office/powerpoint/2010/main" val="2335386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business, everybody agrees</a:t>
            </a:r>
            <a:r>
              <a:rPr lang="en-US" baseline="0" dirty="0" smtClean="0"/>
              <a:t> that a node is a class that holds data objects, and represents the relationships among them. </a:t>
            </a:r>
          </a:p>
          <a:p>
            <a:endParaRPr lang="en-US" baseline="0" dirty="0" smtClean="0"/>
          </a:p>
          <a:p>
            <a:r>
              <a:rPr lang="en-US" baseline="0" dirty="0" smtClean="0"/>
              <a:t>Also everybody agrees that an iterator is a class that presents structured data in the correct order. The meaning of “correct order” will be the subject of future lectures, homework, and exams.</a:t>
            </a:r>
            <a:endParaRPr lang="en-US" dirty="0"/>
          </a:p>
        </p:txBody>
      </p:sp>
      <p:sp>
        <p:nvSpPr>
          <p:cNvPr id="4" name="Slide Number Placeholder 3"/>
          <p:cNvSpPr>
            <a:spLocks noGrp="1"/>
          </p:cNvSpPr>
          <p:nvPr>
            <p:ph type="sldNum" sz="quarter" idx="10"/>
          </p:nvPr>
        </p:nvSpPr>
        <p:spPr/>
        <p:txBody>
          <a:bodyPr/>
          <a:lstStyle/>
          <a:p>
            <a:fld id="{94A98229-C2B8-FB4D-BA6F-6C42FDF79E93}" type="slidenum">
              <a:rPr lang="en-US" smtClean="0"/>
              <a:t>36</a:t>
            </a:fld>
            <a:endParaRPr lang="en-US"/>
          </a:p>
        </p:txBody>
      </p:sp>
    </p:spTree>
    <p:extLst>
      <p:ext uri="{BB962C8B-B14F-4D97-AF65-F5344CB8AC3E}">
        <p14:creationId xmlns:p14="http://schemas.microsoft.com/office/powerpoint/2010/main" val="903060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that’s a very shallow</a:t>
            </a:r>
            <a:r>
              <a:rPr lang="en-US" baseline="0" dirty="0" smtClean="0"/>
              <a:t> description of what software data structures are, and if you read the 46B course description it can make you believe that the business of this course is to learn these topics. That’s true, but it’s only half the truth. The other business of this course is to develop your programming skills. I want you to graduate from here, and get great jobs writing software that will make the world a better place. That can only happen if you can write high-quality code. So let’s get started.</a:t>
            </a:r>
            <a:endParaRPr lang="en-US" dirty="0"/>
          </a:p>
        </p:txBody>
      </p:sp>
      <p:sp>
        <p:nvSpPr>
          <p:cNvPr id="4" name="Slide Number Placeholder 3"/>
          <p:cNvSpPr>
            <a:spLocks noGrp="1"/>
          </p:cNvSpPr>
          <p:nvPr>
            <p:ph type="sldNum" sz="quarter" idx="10"/>
          </p:nvPr>
        </p:nvSpPr>
        <p:spPr/>
        <p:txBody>
          <a:bodyPr/>
          <a:lstStyle/>
          <a:p>
            <a:fld id="{94A98229-C2B8-FB4D-BA6F-6C42FDF79E93}" type="slidenum">
              <a:rPr lang="en-US" smtClean="0"/>
              <a:t>37</a:t>
            </a:fld>
            <a:endParaRPr lang="en-US"/>
          </a:p>
        </p:txBody>
      </p:sp>
    </p:spTree>
    <p:extLst>
      <p:ext uri="{BB962C8B-B14F-4D97-AF65-F5344CB8AC3E}">
        <p14:creationId xmlns:p14="http://schemas.microsoft.com/office/powerpoint/2010/main" val="903060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98229-C2B8-FB4D-BA6F-6C42FDF79E93}" type="slidenum">
              <a:rPr lang="en-US" smtClean="0"/>
              <a:t>2</a:t>
            </a:fld>
            <a:endParaRPr lang="en-US"/>
          </a:p>
        </p:txBody>
      </p:sp>
    </p:spTree>
    <p:extLst>
      <p:ext uri="{BB962C8B-B14F-4D97-AF65-F5344CB8AC3E}">
        <p14:creationId xmlns:p14="http://schemas.microsoft.com/office/powerpoint/2010/main" val="2487022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98229-C2B8-FB4D-BA6F-6C42FDF79E93}" type="slidenum">
              <a:rPr lang="en-US" smtClean="0"/>
              <a:t>3</a:t>
            </a:fld>
            <a:endParaRPr lang="en-US"/>
          </a:p>
        </p:txBody>
      </p:sp>
    </p:spTree>
    <p:extLst>
      <p:ext uri="{BB962C8B-B14F-4D97-AF65-F5344CB8AC3E}">
        <p14:creationId xmlns:p14="http://schemas.microsoft.com/office/powerpoint/2010/main" val="24870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artic.sjsu.edu</a:t>
            </a:r>
            <a:r>
              <a:rPr lang="en-US" dirty="0" smtClean="0"/>
              <a:t>/web-</a:t>
            </a:r>
            <a:r>
              <a:rPr lang="en-US" dirty="0" err="1" smtClean="0"/>
              <a:t>dbgen</a:t>
            </a:r>
            <a:r>
              <a:rPr lang="en-US" dirty="0" smtClean="0"/>
              <a:t>/artic/all-course-to-</a:t>
            </a:r>
            <a:r>
              <a:rPr lang="en-US" dirty="0" err="1" smtClean="0"/>
              <a:t>course.html</a:t>
            </a:r>
            <a:endParaRPr lang="en-US" dirty="0"/>
          </a:p>
        </p:txBody>
      </p:sp>
      <p:sp>
        <p:nvSpPr>
          <p:cNvPr id="4" name="Slide Number Placeholder 3"/>
          <p:cNvSpPr>
            <a:spLocks noGrp="1"/>
          </p:cNvSpPr>
          <p:nvPr>
            <p:ph type="sldNum" sz="quarter" idx="10"/>
          </p:nvPr>
        </p:nvSpPr>
        <p:spPr/>
        <p:txBody>
          <a:bodyPr/>
          <a:lstStyle/>
          <a:p>
            <a:fld id="{94A98229-C2B8-FB4D-BA6F-6C42FDF79E93}" type="slidenum">
              <a:rPr lang="en-US" smtClean="0"/>
              <a:t>4</a:t>
            </a:fld>
            <a:endParaRPr lang="en-US"/>
          </a:p>
        </p:txBody>
      </p:sp>
    </p:spTree>
    <p:extLst>
      <p:ext uri="{BB962C8B-B14F-4D97-AF65-F5344CB8AC3E}">
        <p14:creationId xmlns:p14="http://schemas.microsoft.com/office/powerpoint/2010/main" val="625079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4A98229-C2B8-FB4D-BA6F-6C42FDF79E93}" type="slidenum">
              <a:rPr lang="en-US" smtClean="0"/>
              <a:t>17</a:t>
            </a:fld>
            <a:endParaRPr lang="en-US"/>
          </a:p>
        </p:txBody>
      </p:sp>
    </p:spTree>
    <p:extLst>
      <p:ext uri="{BB962C8B-B14F-4D97-AF65-F5344CB8AC3E}">
        <p14:creationId xmlns:p14="http://schemas.microsoft.com/office/powerpoint/2010/main" val="2481844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objects and processes of the world have structure. We see this at the molecular</a:t>
            </a:r>
            <a:r>
              <a:rPr lang="en-US" baseline="0" dirty="0" smtClean="0"/>
              <a:t> level, the organism level, and the planetary level. I know this because in my research I study the structure of information-carrying molecules #, the organisms those molecules regulate #, and how those organisms regulate the planet’s </a:t>
            </a:r>
            <a:r>
              <a:rPr lang="en-US" baseline="0" dirty="0" smtClean="0">
                <a:solidFill>
                  <a:srgbClr val="FF0000"/>
                </a:solidFill>
              </a:rPr>
              <a:t>oceans #</a:t>
            </a:r>
            <a:r>
              <a:rPr lang="en-US" baseline="0" dirty="0" smtClean="0"/>
              <a:t>. I study them by writing Java programs about them that use data structures. I say this not to brag about my cool research program but to convince you that there are very cool jobs out there for you if you master Java.</a:t>
            </a:r>
          </a:p>
          <a:p>
            <a:endParaRPr lang="en-US" baseline="0" dirty="0" smtClean="0"/>
          </a:p>
        </p:txBody>
      </p:sp>
      <p:sp>
        <p:nvSpPr>
          <p:cNvPr id="4" name="Slide Number Placeholder 3"/>
          <p:cNvSpPr>
            <a:spLocks noGrp="1"/>
          </p:cNvSpPr>
          <p:nvPr>
            <p:ph type="sldNum" sz="quarter" idx="10"/>
          </p:nvPr>
        </p:nvSpPr>
        <p:spPr/>
        <p:txBody>
          <a:bodyPr/>
          <a:lstStyle/>
          <a:p>
            <a:fld id="{94A98229-C2B8-FB4D-BA6F-6C42FDF79E93}" type="slidenum">
              <a:rPr lang="en-US" smtClean="0"/>
              <a:t>22</a:t>
            </a:fld>
            <a:endParaRPr lang="en-US"/>
          </a:p>
        </p:txBody>
      </p:sp>
    </p:spTree>
    <p:extLst>
      <p:ext uri="{BB962C8B-B14F-4D97-AF65-F5344CB8AC3E}">
        <p14:creationId xmlns:p14="http://schemas.microsoft.com/office/powerpoint/2010/main" val="2487022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 might be the only data</a:t>
            </a:r>
            <a:r>
              <a:rPr lang="en-US" baseline="0" dirty="0" smtClean="0"/>
              <a:t> structures you’ve seen so far. But data can be structured in unlimited ways. The best way to structure any data set is the way that most clearly reflects the relationships among the objects that you’re representing.</a:t>
            </a:r>
            <a:endParaRPr lang="en-US" dirty="0"/>
          </a:p>
        </p:txBody>
      </p:sp>
      <p:sp>
        <p:nvSpPr>
          <p:cNvPr id="4" name="Slide Number Placeholder 3"/>
          <p:cNvSpPr>
            <a:spLocks noGrp="1"/>
          </p:cNvSpPr>
          <p:nvPr>
            <p:ph type="sldNum" sz="quarter" idx="10"/>
          </p:nvPr>
        </p:nvSpPr>
        <p:spPr/>
        <p:txBody>
          <a:bodyPr/>
          <a:lstStyle/>
          <a:p>
            <a:fld id="{94A98229-C2B8-FB4D-BA6F-6C42FDF79E93}" type="slidenum">
              <a:rPr lang="en-US" smtClean="0"/>
              <a:t>23</a:t>
            </a:fld>
            <a:endParaRPr lang="en-US"/>
          </a:p>
        </p:txBody>
      </p:sp>
    </p:spTree>
    <p:extLst>
      <p:ext uri="{BB962C8B-B14F-4D97-AF65-F5344CB8AC3E}">
        <p14:creationId xmlns:p14="http://schemas.microsoft.com/office/powerpoint/2010/main" val="2097102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see the relationships</a:t>
            </a:r>
            <a:r>
              <a:rPr lang="en-US" baseline="0" dirty="0" smtClean="0"/>
              <a:t> here? Every animal weighs less than the animals below and to the left of it, and more than the animals below and to the right.</a:t>
            </a:r>
            <a:endParaRPr lang="en-US" dirty="0" smtClean="0"/>
          </a:p>
          <a:p>
            <a:r>
              <a:rPr lang="en-US" dirty="0" smtClean="0"/>
              <a:t>This structure is called a tree. Now</a:t>
            </a:r>
            <a:r>
              <a:rPr lang="en-US" baseline="0" dirty="0" smtClean="0"/>
              <a:t> I know what you’re thinking: if that’s a tree then it’s upside down. #   #  But this is just the way we draw them on paper or slides, because we usually start drawing at the top of a page. Of course this is just a representation of a data structure inside a computer’s memory, where there is no up or down.</a:t>
            </a:r>
          </a:p>
        </p:txBody>
      </p:sp>
      <p:sp>
        <p:nvSpPr>
          <p:cNvPr id="4" name="Slide Number Placeholder 3"/>
          <p:cNvSpPr>
            <a:spLocks noGrp="1"/>
          </p:cNvSpPr>
          <p:nvPr>
            <p:ph type="sldNum" sz="quarter" idx="10"/>
          </p:nvPr>
        </p:nvSpPr>
        <p:spPr/>
        <p:txBody>
          <a:bodyPr/>
          <a:lstStyle/>
          <a:p>
            <a:fld id="{94A98229-C2B8-FB4D-BA6F-6C42FDF79E93}" type="slidenum">
              <a:rPr lang="en-US" smtClean="0"/>
              <a:t>25</a:t>
            </a:fld>
            <a:endParaRPr lang="en-US"/>
          </a:p>
        </p:txBody>
      </p:sp>
    </p:spTree>
    <p:extLst>
      <p:ext uri="{BB962C8B-B14F-4D97-AF65-F5344CB8AC3E}">
        <p14:creationId xmlns:p14="http://schemas.microsoft.com/office/powerpoint/2010/main" val="2335386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tree: a family</a:t>
            </a:r>
            <a:r>
              <a:rPr lang="en-US" baseline="0" dirty="0" smtClean="0"/>
              <a:t> tree. The shape is about the same as the other tree but the relationships are different.</a:t>
            </a:r>
          </a:p>
          <a:p>
            <a:r>
              <a:rPr lang="en-US" dirty="0" smtClean="0"/>
              <a:t>Horizontal line = married/remarried</a:t>
            </a:r>
          </a:p>
          <a:p>
            <a:r>
              <a:rPr lang="en-US" dirty="0" smtClean="0"/>
              <a:t>Vertical line = child of</a:t>
            </a:r>
          </a:p>
          <a:p>
            <a:endParaRPr lang="en-US" dirty="0"/>
          </a:p>
        </p:txBody>
      </p:sp>
      <p:sp>
        <p:nvSpPr>
          <p:cNvPr id="4" name="Slide Number Placeholder 3"/>
          <p:cNvSpPr>
            <a:spLocks noGrp="1"/>
          </p:cNvSpPr>
          <p:nvPr>
            <p:ph type="sldNum" sz="quarter" idx="10"/>
          </p:nvPr>
        </p:nvSpPr>
        <p:spPr/>
        <p:txBody>
          <a:bodyPr/>
          <a:lstStyle/>
          <a:p>
            <a:fld id="{94A98229-C2B8-FB4D-BA6F-6C42FDF79E93}" type="slidenum">
              <a:rPr lang="en-US" smtClean="0"/>
              <a:t>26</a:t>
            </a:fld>
            <a:endParaRPr lang="en-US"/>
          </a:p>
        </p:txBody>
      </p:sp>
    </p:spTree>
    <p:extLst>
      <p:ext uri="{BB962C8B-B14F-4D97-AF65-F5344CB8AC3E}">
        <p14:creationId xmlns:p14="http://schemas.microsoft.com/office/powerpoint/2010/main" val="2629301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F37F0D0-3AFC-664B-AAED-7054C889E0A8}"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DB16F-214D-5942-B0B0-7E57088F7903}" type="slidenum">
              <a:rPr lang="en-US" smtClean="0"/>
              <a:t>‹#›</a:t>
            </a:fld>
            <a:endParaRPr lang="en-US"/>
          </a:p>
        </p:txBody>
      </p:sp>
    </p:spTree>
    <p:extLst>
      <p:ext uri="{BB962C8B-B14F-4D97-AF65-F5344CB8AC3E}">
        <p14:creationId xmlns:p14="http://schemas.microsoft.com/office/powerpoint/2010/main" val="1367278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37F0D0-3AFC-664B-AAED-7054C889E0A8}"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DB16F-214D-5942-B0B0-7E57088F7903}" type="slidenum">
              <a:rPr lang="en-US" smtClean="0"/>
              <a:t>‹#›</a:t>
            </a:fld>
            <a:endParaRPr lang="en-US"/>
          </a:p>
        </p:txBody>
      </p:sp>
    </p:spTree>
    <p:extLst>
      <p:ext uri="{BB962C8B-B14F-4D97-AF65-F5344CB8AC3E}">
        <p14:creationId xmlns:p14="http://schemas.microsoft.com/office/powerpoint/2010/main" val="2467245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37F0D0-3AFC-664B-AAED-7054C889E0A8}"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DB16F-214D-5942-B0B0-7E57088F7903}" type="slidenum">
              <a:rPr lang="en-US" smtClean="0"/>
              <a:t>‹#›</a:t>
            </a:fld>
            <a:endParaRPr lang="en-US"/>
          </a:p>
        </p:txBody>
      </p:sp>
    </p:spTree>
    <p:extLst>
      <p:ext uri="{BB962C8B-B14F-4D97-AF65-F5344CB8AC3E}">
        <p14:creationId xmlns:p14="http://schemas.microsoft.com/office/powerpoint/2010/main" val="1095789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37F0D0-3AFC-664B-AAED-7054C889E0A8}"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DB16F-214D-5942-B0B0-7E57088F7903}" type="slidenum">
              <a:rPr lang="en-US" smtClean="0"/>
              <a:t>‹#›</a:t>
            </a:fld>
            <a:endParaRPr lang="en-US"/>
          </a:p>
        </p:txBody>
      </p:sp>
    </p:spTree>
    <p:extLst>
      <p:ext uri="{BB962C8B-B14F-4D97-AF65-F5344CB8AC3E}">
        <p14:creationId xmlns:p14="http://schemas.microsoft.com/office/powerpoint/2010/main" val="2069070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37F0D0-3AFC-664B-AAED-7054C889E0A8}"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BDB16F-214D-5942-B0B0-7E57088F7903}" type="slidenum">
              <a:rPr lang="en-US" smtClean="0"/>
              <a:t>‹#›</a:t>
            </a:fld>
            <a:endParaRPr lang="en-US"/>
          </a:p>
        </p:txBody>
      </p:sp>
    </p:spTree>
    <p:extLst>
      <p:ext uri="{BB962C8B-B14F-4D97-AF65-F5344CB8AC3E}">
        <p14:creationId xmlns:p14="http://schemas.microsoft.com/office/powerpoint/2010/main" val="3517523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F37F0D0-3AFC-664B-AAED-7054C889E0A8}" type="datetimeFigureOut">
              <a:rPr lang="en-US" smtClean="0"/>
              <a:t>1/30/17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DB16F-214D-5942-B0B0-7E57088F7903}" type="slidenum">
              <a:rPr lang="en-US" smtClean="0"/>
              <a:t>‹#›</a:t>
            </a:fld>
            <a:endParaRPr lang="en-US"/>
          </a:p>
        </p:txBody>
      </p:sp>
    </p:spTree>
    <p:extLst>
      <p:ext uri="{BB962C8B-B14F-4D97-AF65-F5344CB8AC3E}">
        <p14:creationId xmlns:p14="http://schemas.microsoft.com/office/powerpoint/2010/main" val="4151709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F37F0D0-3AFC-664B-AAED-7054C889E0A8}" type="datetimeFigureOut">
              <a:rPr lang="en-US" smtClean="0"/>
              <a:t>1/30/17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BDB16F-214D-5942-B0B0-7E57088F7903}" type="slidenum">
              <a:rPr lang="en-US" smtClean="0"/>
              <a:t>‹#›</a:t>
            </a:fld>
            <a:endParaRPr lang="en-US"/>
          </a:p>
        </p:txBody>
      </p:sp>
    </p:spTree>
    <p:extLst>
      <p:ext uri="{BB962C8B-B14F-4D97-AF65-F5344CB8AC3E}">
        <p14:creationId xmlns:p14="http://schemas.microsoft.com/office/powerpoint/2010/main" val="1901477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F37F0D0-3AFC-664B-AAED-7054C889E0A8}" type="datetimeFigureOut">
              <a:rPr lang="en-US" smtClean="0"/>
              <a:t>1/30/17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BDB16F-214D-5942-B0B0-7E57088F7903}" type="slidenum">
              <a:rPr lang="en-US" smtClean="0"/>
              <a:t>‹#›</a:t>
            </a:fld>
            <a:endParaRPr lang="en-US"/>
          </a:p>
        </p:txBody>
      </p:sp>
    </p:spTree>
    <p:extLst>
      <p:ext uri="{BB962C8B-B14F-4D97-AF65-F5344CB8AC3E}">
        <p14:creationId xmlns:p14="http://schemas.microsoft.com/office/powerpoint/2010/main" val="3845286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37F0D0-3AFC-664B-AAED-7054C889E0A8}" type="datetimeFigureOut">
              <a:rPr lang="en-US" smtClean="0"/>
              <a:t>1/30/17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BDB16F-214D-5942-B0B0-7E57088F7903}" type="slidenum">
              <a:rPr lang="en-US" smtClean="0"/>
              <a:t>‹#›</a:t>
            </a:fld>
            <a:endParaRPr lang="en-US"/>
          </a:p>
        </p:txBody>
      </p:sp>
    </p:spTree>
    <p:extLst>
      <p:ext uri="{BB962C8B-B14F-4D97-AF65-F5344CB8AC3E}">
        <p14:creationId xmlns:p14="http://schemas.microsoft.com/office/powerpoint/2010/main" val="1787810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37F0D0-3AFC-664B-AAED-7054C889E0A8}" type="datetimeFigureOut">
              <a:rPr lang="en-US" smtClean="0"/>
              <a:t>1/30/17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DB16F-214D-5942-B0B0-7E57088F7903}" type="slidenum">
              <a:rPr lang="en-US" smtClean="0"/>
              <a:t>‹#›</a:t>
            </a:fld>
            <a:endParaRPr lang="en-US"/>
          </a:p>
        </p:txBody>
      </p:sp>
    </p:spTree>
    <p:extLst>
      <p:ext uri="{BB962C8B-B14F-4D97-AF65-F5344CB8AC3E}">
        <p14:creationId xmlns:p14="http://schemas.microsoft.com/office/powerpoint/2010/main" val="1528482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37F0D0-3AFC-664B-AAED-7054C889E0A8}" type="datetimeFigureOut">
              <a:rPr lang="en-US" smtClean="0"/>
              <a:t>1/30/17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BDB16F-214D-5942-B0B0-7E57088F7903}" type="slidenum">
              <a:rPr lang="en-US" smtClean="0"/>
              <a:t>‹#›</a:t>
            </a:fld>
            <a:endParaRPr lang="en-US"/>
          </a:p>
        </p:txBody>
      </p:sp>
    </p:spTree>
    <p:extLst>
      <p:ext uri="{BB962C8B-B14F-4D97-AF65-F5344CB8AC3E}">
        <p14:creationId xmlns:p14="http://schemas.microsoft.com/office/powerpoint/2010/main" val="16912511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37F0D0-3AFC-664B-AAED-7054C889E0A8}" type="datetimeFigureOut">
              <a:rPr lang="en-US" smtClean="0"/>
              <a:t>1/30/17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BDB16F-214D-5942-B0B0-7E57088F7903}" type="slidenum">
              <a:rPr lang="en-US" smtClean="0"/>
              <a:t>‹#›</a:t>
            </a:fld>
            <a:endParaRPr lang="en-US"/>
          </a:p>
        </p:txBody>
      </p:sp>
    </p:spTree>
    <p:extLst>
      <p:ext uri="{BB962C8B-B14F-4D97-AF65-F5344CB8AC3E}">
        <p14:creationId xmlns:p14="http://schemas.microsoft.com/office/powerpoint/2010/main" val="1416104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jp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Philip.heller@sjsu.edu"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1.jpg"/><Relationship Id="rId6" Type="http://schemas.openxmlformats.org/officeDocument/2006/relationships/image" Target="../media/image4.jpg"/><Relationship Id="rId7"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2.tiff"/><Relationship Id="rId7" Type="http://schemas.openxmlformats.org/officeDocument/2006/relationships/image" Target="../media/image3.tif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5"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 Id="rId6" Type="http://schemas.openxmlformats.org/officeDocument/2006/relationships/image" Target="../media/image15.jpg"/><Relationship Id="rId7" Type="http://schemas.openxmlformats.org/officeDocument/2006/relationships/image" Target="../media/image16.jpg"/><Relationship Id="rId8" Type="http://schemas.openxmlformats.org/officeDocument/2006/relationships/image" Target="../media/image17.jpg"/><Relationship Id="rId9" Type="http://schemas.openxmlformats.org/officeDocument/2006/relationships/image" Target="../media/image18.jpg"/><Relationship Id="rId10"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5" Type="http://schemas.openxmlformats.org/officeDocument/2006/relationships/image" Target="../media/image11.jp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1.jpg"/><Relationship Id="rId6" Type="http://schemas.openxmlformats.org/officeDocument/2006/relationships/image" Target="../media/image4.jpg"/><Relationship Id="rId7"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 Id="rId6" Type="http://schemas.openxmlformats.org/officeDocument/2006/relationships/image" Target="../media/image15.jpg"/><Relationship Id="rId7" Type="http://schemas.openxmlformats.org/officeDocument/2006/relationships/image" Target="../media/image16.jpg"/><Relationship Id="rId8" Type="http://schemas.openxmlformats.org/officeDocument/2006/relationships/image" Target="../media/image17.jpg"/><Relationship Id="rId9" Type="http://schemas.openxmlformats.org/officeDocument/2006/relationships/image" Target="../media/image18.jp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 Id="rId6" Type="http://schemas.openxmlformats.org/officeDocument/2006/relationships/image" Target="../media/image15.jpg"/><Relationship Id="rId7" Type="http://schemas.openxmlformats.org/officeDocument/2006/relationships/image" Target="../media/image16.jpg"/><Relationship Id="rId8" Type="http://schemas.openxmlformats.org/officeDocument/2006/relationships/image" Target="../media/image17.jpg"/><Relationship Id="rId9" Type="http://schemas.openxmlformats.org/officeDocument/2006/relationships/image" Target="../media/image18.jp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 Id="rId6" Type="http://schemas.openxmlformats.org/officeDocument/2006/relationships/image" Target="../media/image15.jpg"/><Relationship Id="rId7" Type="http://schemas.openxmlformats.org/officeDocument/2006/relationships/image" Target="../media/image16.jpg"/><Relationship Id="rId8" Type="http://schemas.openxmlformats.org/officeDocument/2006/relationships/image" Target="../media/image17.jpg"/><Relationship Id="rId9" Type="http://schemas.openxmlformats.org/officeDocument/2006/relationships/image" Target="../media/image18.jp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2.jpg"/><Relationship Id="rId5" Type="http://schemas.openxmlformats.org/officeDocument/2006/relationships/image" Target="../media/image13.jpg"/><Relationship Id="rId6" Type="http://schemas.openxmlformats.org/officeDocument/2006/relationships/image" Target="../media/image14.jpg"/><Relationship Id="rId7" Type="http://schemas.openxmlformats.org/officeDocument/2006/relationships/image" Target="../media/image15.jpg"/><Relationship Id="rId8" Type="http://schemas.openxmlformats.org/officeDocument/2006/relationships/image" Target="../media/image16.jpg"/><Relationship Id="rId9" Type="http://schemas.openxmlformats.org/officeDocument/2006/relationships/image" Target="../media/image17.jp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16175"/>
            <a:ext cx="7772400" cy="1470025"/>
          </a:xfrm>
        </p:spPr>
        <p:txBody>
          <a:bodyPr>
            <a:normAutofit fontScale="90000"/>
          </a:bodyPr>
          <a:lstStyle/>
          <a:p>
            <a:r>
              <a:rPr lang="en-US" dirty="0" smtClean="0"/>
              <a:t>Spring 2017 CS 46B: Data Structures</a:t>
            </a:r>
            <a:br>
              <a:rPr lang="en-US" dirty="0" smtClean="0"/>
            </a:br>
            <a:r>
              <a:rPr lang="en-US" dirty="0" smtClean="0"/>
              <a:t>Module 1</a:t>
            </a:r>
            <a:endParaRPr lang="en-US" dirty="0"/>
          </a:p>
        </p:txBody>
      </p:sp>
      <p:sp>
        <p:nvSpPr>
          <p:cNvPr id="3" name="Subtitle 2"/>
          <p:cNvSpPr>
            <a:spLocks noGrp="1"/>
          </p:cNvSpPr>
          <p:nvPr>
            <p:ph type="subTitle" idx="1"/>
          </p:nvPr>
        </p:nvSpPr>
        <p:spPr>
          <a:xfrm>
            <a:off x="1405449" y="3886200"/>
            <a:ext cx="6400800" cy="1752600"/>
          </a:xfrm>
        </p:spPr>
        <p:txBody>
          <a:bodyPr/>
          <a:lstStyle/>
          <a:p>
            <a:r>
              <a:rPr lang="en-US" dirty="0" smtClean="0"/>
              <a:t>Professor Phil Heller</a:t>
            </a:r>
            <a:endParaRPr lang="en-US" dirty="0"/>
          </a:p>
        </p:txBody>
      </p:sp>
      <p:pic>
        <p:nvPicPr>
          <p:cNvPr id="5" name="Picture 4" descr="oct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666" y="249942"/>
            <a:ext cx="3087273" cy="1831659"/>
          </a:xfrm>
          <a:prstGeom prst="rect">
            <a:avLst/>
          </a:prstGeom>
          <a:ln>
            <a:solidFill>
              <a:srgbClr val="000000"/>
            </a:solidFill>
          </a:ln>
        </p:spPr>
      </p:pic>
      <p:pic>
        <p:nvPicPr>
          <p:cNvPr id="8" name="Picture 7" descr="Fig4_Quality_vs_Superiority.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29" y="4833871"/>
            <a:ext cx="4318320" cy="1615581"/>
          </a:xfrm>
          <a:prstGeom prst="rect">
            <a:avLst/>
          </a:prstGeom>
          <a:ln>
            <a:solidFill>
              <a:schemeClr val="tx1"/>
            </a:solidFill>
          </a:ln>
        </p:spPr>
      </p:pic>
      <p:pic>
        <p:nvPicPr>
          <p:cNvPr id="9" name="Picture 8" descr="Fig2_Representatives_with_callouts.tiff"/>
          <p:cNvPicPr>
            <a:picLocks noChangeAspect="1"/>
          </p:cNvPicPr>
          <p:nvPr/>
        </p:nvPicPr>
        <p:blipFill>
          <a:blip r:embed="rId5"/>
          <a:stretch>
            <a:fillRect/>
          </a:stretch>
        </p:blipFill>
        <p:spPr>
          <a:xfrm>
            <a:off x="5031747" y="4833871"/>
            <a:ext cx="3924590" cy="1609857"/>
          </a:xfrm>
          <a:prstGeom prst="rect">
            <a:avLst/>
          </a:prstGeom>
          <a:ln w="15875">
            <a:solidFill>
              <a:schemeClr val="tx1"/>
            </a:solidFill>
          </a:ln>
        </p:spPr>
      </p:pic>
      <p:pic>
        <p:nvPicPr>
          <p:cNvPr id="11" name="Picture 10" descr="oceanspac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5194" y="237960"/>
            <a:ext cx="2650651" cy="1855622"/>
          </a:xfrm>
          <a:prstGeom prst="rect">
            <a:avLst/>
          </a:prstGeom>
          <a:ln>
            <a:solidFill>
              <a:srgbClr val="000000"/>
            </a:solidFill>
          </a:ln>
        </p:spPr>
      </p:pic>
      <p:pic>
        <p:nvPicPr>
          <p:cNvPr id="12" name="Picture 6" descr="DNA-hirez.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38054" y="249942"/>
            <a:ext cx="2805357" cy="1831659"/>
          </a:xfrm>
          <a:prstGeom prst="rect">
            <a:avLst/>
          </a:prstGeom>
          <a:solidFill>
            <a:schemeClr val="tx1"/>
          </a:solidFill>
          <a:ln>
            <a:noFill/>
          </a:ln>
        </p:spPr>
      </p:pic>
    </p:spTree>
    <p:extLst>
      <p:ext uri="{BB962C8B-B14F-4D97-AF65-F5344CB8AC3E}">
        <p14:creationId xmlns:p14="http://schemas.microsoft.com/office/powerpoint/2010/main" val="383295939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3359"/>
            <a:ext cx="8229600" cy="1143000"/>
          </a:xfrm>
        </p:spPr>
        <p:txBody>
          <a:bodyPr/>
          <a:lstStyle/>
          <a:p>
            <a:r>
              <a:rPr lang="en-US" dirty="0" smtClean="0"/>
              <a:t>Labs</a:t>
            </a:r>
            <a:endParaRPr lang="en-US" dirty="0"/>
          </a:p>
        </p:txBody>
      </p:sp>
      <p:sp>
        <p:nvSpPr>
          <p:cNvPr id="3" name="Content Placeholder 2"/>
          <p:cNvSpPr>
            <a:spLocks noGrp="1"/>
          </p:cNvSpPr>
          <p:nvPr>
            <p:ph idx="1"/>
          </p:nvPr>
        </p:nvSpPr>
        <p:spPr>
          <a:xfrm>
            <a:off x="224119" y="793377"/>
            <a:ext cx="8680822" cy="6064623"/>
          </a:xfrm>
        </p:spPr>
        <p:txBody>
          <a:bodyPr>
            <a:normAutofit fontScale="77500" lnSpcReduction="20000"/>
          </a:bodyPr>
          <a:lstStyle/>
          <a:p>
            <a:r>
              <a:rPr lang="en-US" dirty="0" smtClean="0"/>
              <a:t>1</a:t>
            </a:r>
            <a:r>
              <a:rPr lang="en-US" baseline="30000" dirty="0" smtClean="0"/>
              <a:t>st</a:t>
            </a:r>
            <a:r>
              <a:rPr lang="en-US" dirty="0" smtClean="0"/>
              <a:t> labs are this week Jan 31 &amp; Feb 3.</a:t>
            </a:r>
          </a:p>
          <a:p>
            <a:r>
              <a:rPr lang="en-US" dirty="0" smtClean="0"/>
              <a:t>No labs next week Feb 7 &amp; 10.</a:t>
            </a:r>
          </a:p>
          <a:p>
            <a:r>
              <a:rPr lang="en-US" dirty="0" smtClean="0"/>
              <a:t>For weeks when lab is happening: you may miss 3 sessions. If you miss a 4</a:t>
            </a:r>
            <a:r>
              <a:rPr lang="en-US" baseline="30000" dirty="0" smtClean="0"/>
              <a:t>th</a:t>
            </a:r>
            <a:r>
              <a:rPr lang="en-US" dirty="0" smtClean="0"/>
              <a:t> session you fail the entire course. No exceptions.</a:t>
            </a:r>
          </a:p>
          <a:p>
            <a:r>
              <a:rPr lang="en-US" dirty="0" smtClean="0"/>
              <a:t>You can</a:t>
            </a:r>
            <a:r>
              <a:rPr lang="fr-FR" dirty="0" smtClean="0"/>
              <a:t>’</a:t>
            </a:r>
            <a:r>
              <a:rPr lang="en-US" dirty="0" smtClean="0"/>
              <a:t>t make up a missed lab. You can</a:t>
            </a:r>
            <a:r>
              <a:rPr lang="fr-FR" dirty="0" smtClean="0"/>
              <a:t>’</a:t>
            </a:r>
            <a:r>
              <a:rPr lang="en-US" dirty="0" smtClean="0"/>
              <a:t>t change lab section.</a:t>
            </a:r>
          </a:p>
          <a:p>
            <a:r>
              <a:rPr lang="en-US" dirty="0" smtClean="0"/>
              <a:t>Bring your laptop to each lab. Power outlets aren’t guaranteed. </a:t>
            </a:r>
          </a:p>
          <a:p>
            <a:r>
              <a:rPr lang="en-US" dirty="0"/>
              <a:t>All labs involve programming in Java, using the Eclipse IDE. Try to install Eclipse before your first </a:t>
            </a:r>
            <a:r>
              <a:rPr lang="en-US" dirty="0" smtClean="0"/>
              <a:t>lab session. </a:t>
            </a:r>
          </a:p>
          <a:p>
            <a:r>
              <a:rPr lang="en-US" dirty="0" smtClean="0"/>
              <a:t>Work in teams of 2. You choose your partner. Partnerships are permanent unless your lab TA sees uneven work sharing.</a:t>
            </a:r>
          </a:p>
          <a:p>
            <a:r>
              <a:rPr lang="en-US" dirty="0" smtClean="0"/>
              <a:t>Scribe / Driver roles. Trade off week to week.</a:t>
            </a:r>
          </a:p>
          <a:p>
            <a:r>
              <a:rPr lang="en-US" dirty="0" smtClean="0"/>
              <a:t>Lab report due before you leave. Lab grade based on graded lab reports</a:t>
            </a:r>
            <a:r>
              <a:rPr lang="en-US" dirty="0" smtClean="0"/>
              <a:t>.</a:t>
            </a:r>
            <a:endParaRPr lang="en-US" dirty="0"/>
          </a:p>
        </p:txBody>
      </p:sp>
    </p:spTree>
    <p:extLst>
      <p:ext uri="{BB962C8B-B14F-4D97-AF65-F5344CB8AC3E}">
        <p14:creationId xmlns:p14="http://schemas.microsoft.com/office/powerpoint/2010/main" val="65569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946"/>
            <a:ext cx="9144000" cy="1143000"/>
          </a:xfrm>
        </p:spPr>
        <p:txBody>
          <a:bodyPr>
            <a:normAutofit/>
          </a:bodyPr>
          <a:lstStyle/>
          <a:p>
            <a:r>
              <a:rPr lang="en-US" dirty="0" smtClean="0"/>
              <a:t>Labs: How to ask for help</a:t>
            </a:r>
            <a:endParaRPr lang="en-US" dirty="0"/>
          </a:p>
        </p:txBody>
      </p:sp>
      <p:sp>
        <p:nvSpPr>
          <p:cNvPr id="3" name="Content Placeholder 2"/>
          <p:cNvSpPr>
            <a:spLocks noGrp="1"/>
          </p:cNvSpPr>
          <p:nvPr>
            <p:ph idx="1"/>
          </p:nvPr>
        </p:nvSpPr>
        <p:spPr>
          <a:xfrm>
            <a:off x="224118" y="1059054"/>
            <a:ext cx="8919882" cy="4988859"/>
          </a:xfrm>
        </p:spPr>
        <p:txBody>
          <a:bodyPr>
            <a:normAutofit/>
          </a:bodyPr>
          <a:lstStyle/>
          <a:p>
            <a:r>
              <a:rPr lang="en-US" dirty="0" smtClean="0"/>
              <a:t>Indent correctly, comment well</a:t>
            </a:r>
          </a:p>
          <a:p>
            <a:r>
              <a:rPr lang="en-US" dirty="0" smtClean="0"/>
              <a:t>Be ready to tell TA:</a:t>
            </a:r>
          </a:p>
          <a:p>
            <a:pPr lvl="1"/>
            <a:r>
              <a:rPr lang="en-US" dirty="0" smtClean="0"/>
              <a:t>What output did you expect to see?</a:t>
            </a:r>
          </a:p>
          <a:p>
            <a:pPr lvl="1"/>
            <a:r>
              <a:rPr lang="en-US" dirty="0" smtClean="0"/>
              <a:t>What output did you actually see?</a:t>
            </a:r>
          </a:p>
          <a:p>
            <a:pPr lvl="1"/>
            <a:r>
              <a:rPr lang="en-US" dirty="0" smtClean="0"/>
              <a:t>How did you try to solve the problem yourself?</a:t>
            </a:r>
          </a:p>
        </p:txBody>
      </p:sp>
    </p:spTree>
    <p:extLst>
      <p:ext uri="{BB962C8B-B14F-4D97-AF65-F5344CB8AC3E}">
        <p14:creationId xmlns:p14="http://schemas.microsoft.com/office/powerpoint/2010/main" val="162699515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287"/>
            <a:ext cx="8229600" cy="1143000"/>
          </a:xfrm>
        </p:spPr>
        <p:txBody>
          <a:bodyPr/>
          <a:lstStyle/>
          <a:p>
            <a:r>
              <a:rPr lang="en-US" dirty="0" smtClean="0"/>
              <a:t>Exams</a:t>
            </a:r>
            <a:endParaRPr lang="en-US" dirty="0"/>
          </a:p>
        </p:txBody>
      </p:sp>
      <p:sp>
        <p:nvSpPr>
          <p:cNvPr id="3" name="Content Placeholder 2"/>
          <p:cNvSpPr>
            <a:spLocks noGrp="1"/>
          </p:cNvSpPr>
          <p:nvPr>
            <p:ph idx="1"/>
          </p:nvPr>
        </p:nvSpPr>
        <p:spPr>
          <a:xfrm>
            <a:off x="606612" y="1284663"/>
            <a:ext cx="8229600" cy="5018741"/>
          </a:xfrm>
        </p:spPr>
        <p:txBody>
          <a:bodyPr>
            <a:normAutofit fontScale="92500" lnSpcReduction="10000"/>
          </a:bodyPr>
          <a:lstStyle/>
          <a:p>
            <a:r>
              <a:rPr lang="en-US" dirty="0" err="1" smtClean="0"/>
              <a:t>Greenbooks</a:t>
            </a:r>
            <a:r>
              <a:rPr lang="en-US" dirty="0" smtClean="0"/>
              <a:t>, no computers, 1 double-sided 8.5”x11” page of notes</a:t>
            </a:r>
          </a:p>
          <a:p>
            <a:r>
              <a:rPr lang="en-US" dirty="0" smtClean="0"/>
              <a:t>2 midterms</a:t>
            </a:r>
          </a:p>
          <a:p>
            <a:pPr lvl="1"/>
            <a:r>
              <a:rPr lang="en-US" dirty="0" smtClean="0"/>
              <a:t>Probably March 6 and April 5</a:t>
            </a:r>
          </a:p>
          <a:p>
            <a:pPr lvl="1"/>
            <a:r>
              <a:rPr lang="en-US" dirty="0" smtClean="0"/>
              <a:t>15% each </a:t>
            </a:r>
          </a:p>
          <a:p>
            <a:pPr lvl="1"/>
            <a:r>
              <a:rPr lang="en-US" dirty="0" smtClean="0"/>
              <a:t>Cumulative</a:t>
            </a:r>
          </a:p>
          <a:p>
            <a:pPr lvl="1"/>
            <a:r>
              <a:rPr lang="en-US" dirty="0" smtClean="0"/>
              <a:t>Random scans</a:t>
            </a:r>
          </a:p>
          <a:p>
            <a:r>
              <a:rPr lang="en-US" dirty="0" smtClean="0"/>
              <a:t>Final</a:t>
            </a:r>
          </a:p>
          <a:p>
            <a:pPr lvl="1"/>
            <a:r>
              <a:rPr lang="en-US" dirty="0" smtClean="0"/>
              <a:t>Wednesday May 24, 12:15 – 2:30</a:t>
            </a:r>
          </a:p>
          <a:p>
            <a:pPr lvl="1"/>
            <a:r>
              <a:rPr lang="en-US" dirty="0" smtClean="0"/>
              <a:t>Here</a:t>
            </a:r>
          </a:p>
          <a:p>
            <a:pPr lvl="1"/>
            <a:r>
              <a:rPr lang="en-US" dirty="0" smtClean="0"/>
              <a:t>Cumulative</a:t>
            </a:r>
          </a:p>
        </p:txBody>
      </p:sp>
    </p:spTree>
    <p:extLst>
      <p:ext uri="{BB962C8B-B14F-4D97-AF65-F5344CB8AC3E}">
        <p14:creationId xmlns:p14="http://schemas.microsoft.com/office/powerpoint/2010/main" val="381217052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Piazza</a:t>
            </a:r>
            <a:endParaRPr lang="en-US" dirty="0"/>
          </a:p>
        </p:txBody>
      </p:sp>
      <p:sp>
        <p:nvSpPr>
          <p:cNvPr id="3" name="Content Placeholder 2"/>
          <p:cNvSpPr>
            <a:spLocks noGrp="1"/>
          </p:cNvSpPr>
          <p:nvPr>
            <p:ph idx="1"/>
          </p:nvPr>
        </p:nvSpPr>
        <p:spPr/>
        <p:txBody>
          <a:bodyPr/>
          <a:lstStyle/>
          <a:p>
            <a:r>
              <a:rPr lang="en-US" dirty="0" smtClean="0"/>
              <a:t>Completely unsupervised. If you want me to contribute to a thread, email me.</a:t>
            </a:r>
          </a:p>
          <a:p>
            <a:r>
              <a:rPr lang="en-US" dirty="0" smtClean="0"/>
              <a:t>No class-participation points.</a:t>
            </a:r>
          </a:p>
          <a:p>
            <a:r>
              <a:rPr lang="en-US" dirty="0" smtClean="0"/>
              <a:t>Signup at </a:t>
            </a:r>
            <a:r>
              <a:rPr lang="en-US" dirty="0" err="1" smtClean="0"/>
              <a:t>piazza.com</a:t>
            </a:r>
            <a:r>
              <a:rPr lang="en-US" dirty="0"/>
              <a:t>/</a:t>
            </a:r>
            <a:r>
              <a:rPr lang="en-US" dirty="0" err="1"/>
              <a:t>sjsu</a:t>
            </a:r>
            <a:r>
              <a:rPr lang="en-US" dirty="0"/>
              <a:t>/spring2017/</a:t>
            </a:r>
            <a:r>
              <a:rPr lang="en-US" dirty="0" smtClean="0"/>
              <a:t>cs46b.</a:t>
            </a:r>
          </a:p>
          <a:p>
            <a:r>
              <a:rPr lang="en-US" dirty="0" smtClean="0"/>
              <a:t>Participate at </a:t>
            </a:r>
            <a:r>
              <a:rPr lang="en-US" dirty="0" err="1"/>
              <a:t>piazza.com</a:t>
            </a:r>
            <a:r>
              <a:rPr lang="en-US" dirty="0"/>
              <a:t>/</a:t>
            </a:r>
            <a:r>
              <a:rPr lang="en-US" dirty="0" err="1"/>
              <a:t>sjsu</a:t>
            </a:r>
            <a:r>
              <a:rPr lang="en-US" dirty="0"/>
              <a:t>/spring2017/cs46b/</a:t>
            </a:r>
            <a:r>
              <a:rPr lang="en-US" dirty="0" smtClean="0"/>
              <a:t>home.</a:t>
            </a:r>
            <a:endParaRPr lang="en-US" dirty="0"/>
          </a:p>
        </p:txBody>
      </p:sp>
    </p:spTree>
    <p:extLst>
      <p:ext uri="{BB962C8B-B14F-4D97-AF65-F5344CB8AC3E}">
        <p14:creationId xmlns:p14="http://schemas.microsoft.com/office/powerpoint/2010/main" val="185189025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887"/>
            <a:ext cx="8229600" cy="1143000"/>
          </a:xfrm>
        </p:spPr>
        <p:txBody>
          <a:bodyPr/>
          <a:lstStyle/>
          <a:p>
            <a:r>
              <a:rPr lang="en-US" dirty="0" smtClean="0"/>
              <a:t>Contacting Me</a:t>
            </a:r>
            <a:endParaRPr lang="en-US" dirty="0"/>
          </a:p>
        </p:txBody>
      </p:sp>
      <p:sp>
        <p:nvSpPr>
          <p:cNvPr id="3" name="Content Placeholder 2"/>
          <p:cNvSpPr>
            <a:spLocks noGrp="1"/>
          </p:cNvSpPr>
          <p:nvPr>
            <p:ph idx="1"/>
          </p:nvPr>
        </p:nvSpPr>
        <p:spPr>
          <a:xfrm>
            <a:off x="561788" y="1166906"/>
            <a:ext cx="8229600" cy="5153212"/>
          </a:xfrm>
        </p:spPr>
        <p:txBody>
          <a:bodyPr>
            <a:normAutofit fontScale="92500" lnSpcReduction="10000"/>
          </a:bodyPr>
          <a:lstStyle/>
          <a:p>
            <a:r>
              <a:rPr lang="en-US" dirty="0" smtClean="0"/>
              <a:t>Office hours:</a:t>
            </a:r>
          </a:p>
          <a:p>
            <a:pPr lvl="1"/>
            <a:r>
              <a:rPr lang="en-US" dirty="0" smtClean="0"/>
              <a:t>Tuesday</a:t>
            </a:r>
            <a:r>
              <a:rPr lang="en-US" dirty="0"/>
              <a:t> </a:t>
            </a:r>
            <a:r>
              <a:rPr lang="en-US" dirty="0" smtClean="0"/>
              <a:t>1:30 – 2:30 or by appointment</a:t>
            </a:r>
          </a:p>
          <a:p>
            <a:pPr lvl="1"/>
            <a:r>
              <a:rPr lang="en-US" dirty="0" smtClean="0"/>
              <a:t>Not a session for me to do your homework</a:t>
            </a:r>
          </a:p>
          <a:p>
            <a:pPr lvl="1"/>
            <a:endParaRPr lang="en-US" dirty="0"/>
          </a:p>
          <a:p>
            <a:r>
              <a:rPr lang="en-US" dirty="0" smtClean="0"/>
              <a:t>Email:</a:t>
            </a:r>
          </a:p>
          <a:p>
            <a:pPr lvl="1"/>
            <a:r>
              <a:rPr lang="en-US" dirty="0">
                <a:hlinkClick r:id="rId2"/>
              </a:rPr>
              <a:t>p</a:t>
            </a:r>
            <a:r>
              <a:rPr lang="en-US" dirty="0" smtClean="0">
                <a:hlinkClick r:id="rId2"/>
              </a:rPr>
              <a:t>hilip.heller@sjsu.edu</a:t>
            </a:r>
            <a:endParaRPr lang="en-US" dirty="0" smtClean="0"/>
          </a:p>
          <a:p>
            <a:pPr lvl="1"/>
            <a:r>
              <a:rPr lang="en-US" dirty="0" smtClean="0"/>
              <a:t>I don</a:t>
            </a:r>
            <a:r>
              <a:rPr lang="fr-FR" dirty="0" smtClean="0"/>
              <a:t>’</a:t>
            </a:r>
            <a:r>
              <a:rPr lang="en-US" dirty="0" smtClean="0"/>
              <a:t>t respond to Canvas mail</a:t>
            </a:r>
          </a:p>
          <a:p>
            <a:pPr lvl="1"/>
            <a:endParaRPr lang="en-US" dirty="0"/>
          </a:p>
          <a:p>
            <a:r>
              <a:rPr lang="en-US" dirty="0" smtClean="0"/>
              <a:t>Phone:</a:t>
            </a:r>
          </a:p>
          <a:p>
            <a:pPr lvl="1"/>
            <a:r>
              <a:rPr lang="en-US" dirty="0" smtClean="0"/>
              <a:t>Phone is for faculty contact only</a:t>
            </a:r>
          </a:p>
          <a:p>
            <a:pPr lvl="1"/>
            <a:r>
              <a:rPr lang="en-US" dirty="0" smtClean="0"/>
              <a:t>I don</a:t>
            </a:r>
            <a:r>
              <a:rPr lang="fr-FR" dirty="0" smtClean="0"/>
              <a:t>’</a:t>
            </a:r>
            <a:r>
              <a:rPr lang="en-US" dirty="0" smtClean="0"/>
              <a:t>t respond to voicemail left by students</a:t>
            </a:r>
            <a:endParaRPr lang="en-US" dirty="0"/>
          </a:p>
        </p:txBody>
      </p:sp>
    </p:spTree>
    <p:extLst>
      <p:ext uri="{BB962C8B-B14F-4D97-AF65-F5344CB8AC3E}">
        <p14:creationId xmlns:p14="http://schemas.microsoft.com/office/powerpoint/2010/main" val="401241590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Internships and Recommendations</a:t>
            </a:r>
            <a:endParaRPr lang="en-US" dirty="0"/>
          </a:p>
        </p:txBody>
      </p:sp>
      <p:sp>
        <p:nvSpPr>
          <p:cNvPr id="3" name="Content Placeholder 2"/>
          <p:cNvSpPr>
            <a:spLocks noGrp="1"/>
          </p:cNvSpPr>
          <p:nvPr>
            <p:ph idx="1"/>
          </p:nvPr>
        </p:nvSpPr>
        <p:spPr/>
        <p:txBody>
          <a:bodyPr/>
          <a:lstStyle/>
          <a:p>
            <a:r>
              <a:rPr lang="en-US" dirty="0" smtClean="0"/>
              <a:t>A letter from me that just says you got an A in my class </a:t>
            </a:r>
            <a:r>
              <a:rPr lang="en-US" i="1" u="sng" dirty="0" err="1" smtClean="0"/>
              <a:t>doesn</a:t>
            </a:r>
            <a:r>
              <a:rPr lang="fr-FR" i="1" u="sng" dirty="0" smtClean="0"/>
              <a:t>’</a:t>
            </a:r>
            <a:r>
              <a:rPr lang="en-US" i="1" u="sng" dirty="0" smtClean="0"/>
              <a:t>t help you</a:t>
            </a:r>
            <a:endParaRPr lang="en-US" dirty="0" smtClean="0"/>
          </a:p>
          <a:p>
            <a:r>
              <a:rPr lang="en-US" dirty="0" smtClean="0"/>
              <a:t>I only recommend students who I’m familiar with</a:t>
            </a:r>
          </a:p>
          <a:p>
            <a:pPr lvl="1"/>
            <a:r>
              <a:rPr lang="en-US" dirty="0" smtClean="0"/>
              <a:t>Quality time in office hours</a:t>
            </a:r>
          </a:p>
        </p:txBody>
      </p:sp>
    </p:spTree>
    <p:extLst>
      <p:ext uri="{BB962C8B-B14F-4D97-AF65-F5344CB8AC3E}">
        <p14:creationId xmlns:p14="http://schemas.microsoft.com/office/powerpoint/2010/main" val="209079709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Grades</a:t>
            </a:r>
            <a:endParaRPr lang="en-US" dirty="0"/>
          </a:p>
        </p:txBody>
      </p:sp>
      <p:sp>
        <p:nvSpPr>
          <p:cNvPr id="3" name="Content Placeholder 2"/>
          <p:cNvSpPr>
            <a:spLocks noGrp="1"/>
          </p:cNvSpPr>
          <p:nvPr>
            <p:ph idx="1"/>
          </p:nvPr>
        </p:nvSpPr>
        <p:spPr/>
        <p:txBody>
          <a:bodyPr>
            <a:normAutofit/>
          </a:bodyPr>
          <a:lstStyle/>
          <a:p>
            <a:r>
              <a:rPr lang="en-US" dirty="0" smtClean="0"/>
              <a:t>If you passed the lab:</a:t>
            </a:r>
          </a:p>
          <a:p>
            <a:pPr lvl="1"/>
            <a:r>
              <a:rPr lang="en-US" dirty="0" smtClean="0"/>
              <a:t>Homework: 35%, lowest score is dropped</a:t>
            </a:r>
          </a:p>
          <a:p>
            <a:pPr lvl="1"/>
            <a:r>
              <a:rPr lang="en-US" dirty="0" smtClean="0"/>
              <a:t>Midterms: 15% each </a:t>
            </a:r>
          </a:p>
          <a:p>
            <a:pPr lvl="1"/>
            <a:r>
              <a:rPr lang="en-US" dirty="0" smtClean="0"/>
              <a:t>Final exam: 35%</a:t>
            </a:r>
          </a:p>
          <a:p>
            <a:r>
              <a:rPr lang="en-US" dirty="0" smtClean="0"/>
              <a:t>Canvas will tell you your lab, homework, and exam scores.</a:t>
            </a:r>
          </a:p>
          <a:p>
            <a:r>
              <a:rPr lang="en-US" dirty="0" smtClean="0"/>
              <a:t>Canvas will </a:t>
            </a:r>
            <a:r>
              <a:rPr lang="en-US" b="1" i="1" u="sng" dirty="0" smtClean="0"/>
              <a:t>not</a:t>
            </a:r>
            <a:r>
              <a:rPr lang="en-US" dirty="0" smtClean="0"/>
              <a:t> tell you a correctly weighted final score.</a:t>
            </a:r>
            <a:endParaRPr lang="en-US" dirty="0"/>
          </a:p>
        </p:txBody>
      </p:sp>
    </p:spTree>
    <p:extLst>
      <p:ext uri="{BB962C8B-B14F-4D97-AF65-F5344CB8AC3E}">
        <p14:creationId xmlns:p14="http://schemas.microsoft.com/office/powerpoint/2010/main" val="421661207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be helpful in this room</a:t>
            </a:r>
            <a:endParaRPr lang="en-US" dirty="0"/>
          </a:p>
        </p:txBody>
      </p:sp>
      <p:sp>
        <p:nvSpPr>
          <p:cNvPr id="3" name="Content Placeholder 2"/>
          <p:cNvSpPr>
            <a:spLocks noGrp="1"/>
          </p:cNvSpPr>
          <p:nvPr>
            <p:ph idx="1"/>
          </p:nvPr>
        </p:nvSpPr>
        <p:spPr/>
        <p:txBody>
          <a:bodyPr/>
          <a:lstStyle/>
          <a:p>
            <a:r>
              <a:rPr lang="en-US" dirty="0" smtClean="0"/>
              <a:t>Rule 1: Don</a:t>
            </a:r>
            <a:r>
              <a:rPr lang="fr-FR" dirty="0" smtClean="0"/>
              <a:t>’</a:t>
            </a:r>
            <a:r>
              <a:rPr lang="en-US" dirty="0" smtClean="0"/>
              <a:t>t talk, whisper. And don</a:t>
            </a:r>
            <a:r>
              <a:rPr lang="fr-FR" dirty="0" smtClean="0"/>
              <a:t>’</a:t>
            </a:r>
            <a:r>
              <a:rPr lang="en-US" dirty="0" smtClean="0"/>
              <a:t>t whisper very much.</a:t>
            </a:r>
          </a:p>
          <a:p>
            <a:r>
              <a:rPr lang="en-US" dirty="0" smtClean="0"/>
              <a:t>Rule 2: Don</a:t>
            </a:r>
            <a:r>
              <a:rPr lang="fr-FR" dirty="0" smtClean="0"/>
              <a:t>’</a:t>
            </a:r>
            <a:r>
              <a:rPr lang="en-US" dirty="0" smtClean="0"/>
              <a:t>t interrupt the lecture, even if someone sneezes. Silent blessings only.</a:t>
            </a:r>
          </a:p>
          <a:p>
            <a:r>
              <a:rPr lang="en-US" dirty="0" smtClean="0"/>
              <a:t>Rule 3: Ask only relevant questions. Silently raise your hand and wait to be called on.</a:t>
            </a:r>
          </a:p>
        </p:txBody>
      </p:sp>
    </p:spTree>
    <p:extLst>
      <p:ext uri="{BB962C8B-B14F-4D97-AF65-F5344CB8AC3E}">
        <p14:creationId xmlns:p14="http://schemas.microsoft.com/office/powerpoint/2010/main" val="207756967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White Card Questions/Comments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opposite of this</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Write your name on the card and leave it on the table</a:t>
            </a:r>
            <a:endParaRPr lang="en-US" dirty="0"/>
          </a:p>
        </p:txBody>
      </p:sp>
      <p:sp>
        <p:nvSpPr>
          <p:cNvPr id="4" name="Rectangle 3"/>
          <p:cNvSpPr/>
          <p:nvPr/>
        </p:nvSpPr>
        <p:spPr>
          <a:xfrm>
            <a:off x="268941" y="4591566"/>
            <a:ext cx="8740588" cy="2086961"/>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YellowCar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2927" y="2238262"/>
            <a:ext cx="3622596" cy="4335553"/>
          </a:xfrm>
          <a:prstGeom prst="rect">
            <a:avLst/>
          </a:prstGeom>
          <a:ln>
            <a:solidFill>
              <a:schemeClr val="tx1"/>
            </a:solidFill>
          </a:ln>
        </p:spPr>
      </p:pic>
      <p:pic>
        <p:nvPicPr>
          <p:cNvPr id="6" name="Picture 5" descr="yellowcard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79" y="2239362"/>
            <a:ext cx="4123765" cy="4350427"/>
          </a:xfrm>
          <a:prstGeom prst="rect">
            <a:avLst/>
          </a:prstGeom>
        </p:spPr>
      </p:pic>
    </p:spTree>
    <p:extLst>
      <p:ext uri="{BB962C8B-B14F-4D97-AF65-F5344CB8AC3E}">
        <p14:creationId xmlns:p14="http://schemas.microsoft.com/office/powerpoint/2010/main" val="13028216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White Card Questions/Comments</a:t>
            </a:r>
            <a:endParaRPr lang="en-US" dirty="0"/>
          </a:p>
        </p:txBody>
      </p:sp>
      <p:sp>
        <p:nvSpPr>
          <p:cNvPr id="3" name="Content Placeholder 2"/>
          <p:cNvSpPr>
            <a:spLocks noGrp="1"/>
          </p:cNvSpPr>
          <p:nvPr>
            <p:ph idx="1"/>
          </p:nvPr>
        </p:nvSpPr>
        <p:spPr>
          <a:xfrm>
            <a:off x="457200" y="1600200"/>
            <a:ext cx="8477624" cy="4525963"/>
          </a:xfrm>
        </p:spPr>
        <p:txBody>
          <a:bodyPr>
            <a:noAutofit/>
          </a:bodyPr>
          <a:lstStyle/>
          <a:p>
            <a:r>
              <a:rPr lang="en-US" sz="2800" dirty="0" smtClean="0"/>
              <a:t>The opposite of this</a:t>
            </a:r>
          </a:p>
          <a:p>
            <a:endParaRPr lang="en-US" sz="2800" dirty="0"/>
          </a:p>
          <a:p>
            <a:endParaRPr lang="en-US" sz="2800" dirty="0" smtClean="0"/>
          </a:p>
          <a:p>
            <a:endParaRPr lang="en-US" sz="2800" dirty="0"/>
          </a:p>
          <a:p>
            <a:pPr marL="0" indent="0">
              <a:buNone/>
            </a:pPr>
            <a:endParaRPr lang="en-US" sz="2800" dirty="0" smtClean="0"/>
          </a:p>
          <a:p>
            <a:r>
              <a:rPr lang="en-US" sz="2800" dirty="0" smtClean="0"/>
              <a:t>A great comment or question that helps everybody learn</a:t>
            </a:r>
          </a:p>
          <a:p>
            <a:r>
              <a:rPr lang="en-US" sz="2800" dirty="0" smtClean="0"/>
              <a:t>Write your name on the card and leave it on the table</a:t>
            </a:r>
          </a:p>
          <a:p>
            <a:r>
              <a:rPr lang="en-US" sz="2800" dirty="0" smtClean="0"/>
              <a:t>It’s worth extra credit</a:t>
            </a:r>
            <a:endParaRPr lang="en-US" sz="2800" dirty="0"/>
          </a:p>
        </p:txBody>
      </p:sp>
      <p:pic>
        <p:nvPicPr>
          <p:cNvPr id="5" name="Picture 4" descr="YellowCar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2221" y="2238262"/>
            <a:ext cx="1325759" cy="1586679"/>
          </a:xfrm>
          <a:prstGeom prst="rect">
            <a:avLst/>
          </a:prstGeom>
          <a:ln>
            <a:solidFill>
              <a:schemeClr val="tx1"/>
            </a:solidFill>
          </a:ln>
        </p:spPr>
      </p:pic>
      <p:pic>
        <p:nvPicPr>
          <p:cNvPr id="6" name="Picture 5" descr="yellowcard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79" y="2239362"/>
            <a:ext cx="1502969" cy="1585579"/>
          </a:xfrm>
          <a:prstGeom prst="rect">
            <a:avLst/>
          </a:prstGeom>
        </p:spPr>
      </p:pic>
    </p:spTree>
    <p:extLst>
      <p:ext uri="{BB962C8B-B14F-4D97-AF65-F5344CB8AC3E}">
        <p14:creationId xmlns:p14="http://schemas.microsoft.com/office/powerpoint/2010/main" val="228951509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658135" y="2169202"/>
            <a:ext cx="5602712" cy="741592"/>
          </a:xfrm>
        </p:spPr>
        <p:txBody>
          <a:bodyPr>
            <a:normAutofit fontScale="90000"/>
          </a:bodyPr>
          <a:lstStyle/>
          <a:p>
            <a:r>
              <a:rPr lang="en-US" dirty="0" smtClean="0"/>
              <a:t>Today</a:t>
            </a:r>
            <a:endParaRPr lang="en-US" dirty="0"/>
          </a:p>
        </p:txBody>
      </p:sp>
      <p:sp>
        <p:nvSpPr>
          <p:cNvPr id="3" name="Subtitle 2"/>
          <p:cNvSpPr>
            <a:spLocks noGrp="1"/>
          </p:cNvSpPr>
          <p:nvPr>
            <p:ph type="subTitle" idx="4294967295"/>
          </p:nvPr>
        </p:nvSpPr>
        <p:spPr>
          <a:xfrm>
            <a:off x="1658135" y="2946074"/>
            <a:ext cx="6400800" cy="1752600"/>
          </a:xfrm>
        </p:spPr>
        <p:txBody>
          <a:bodyPr/>
          <a:lstStyle/>
          <a:p>
            <a:r>
              <a:rPr lang="en-US" dirty="0" smtClean="0"/>
              <a:t>Administration</a:t>
            </a:r>
          </a:p>
          <a:p>
            <a:r>
              <a:rPr lang="en-US" dirty="0" smtClean="0"/>
              <a:t>Defining data structures</a:t>
            </a:r>
          </a:p>
        </p:txBody>
      </p:sp>
      <p:pic>
        <p:nvPicPr>
          <p:cNvPr id="8" name="Picture 7" descr="Fig4_Quality_vs_Superiority.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529" y="4833871"/>
            <a:ext cx="4318320" cy="1615581"/>
          </a:xfrm>
          <a:prstGeom prst="rect">
            <a:avLst/>
          </a:prstGeom>
          <a:ln>
            <a:solidFill>
              <a:schemeClr val="tx1"/>
            </a:solidFill>
          </a:ln>
        </p:spPr>
      </p:pic>
      <p:pic>
        <p:nvPicPr>
          <p:cNvPr id="9" name="Picture 8" descr="Fig2_Representatives_with_callouts.tiff"/>
          <p:cNvPicPr>
            <a:picLocks noChangeAspect="1"/>
          </p:cNvPicPr>
          <p:nvPr/>
        </p:nvPicPr>
        <p:blipFill>
          <a:blip r:embed="rId4"/>
          <a:stretch>
            <a:fillRect/>
          </a:stretch>
        </p:blipFill>
        <p:spPr>
          <a:xfrm>
            <a:off x="5031747" y="4833871"/>
            <a:ext cx="3924590" cy="1609857"/>
          </a:xfrm>
          <a:prstGeom prst="rect">
            <a:avLst/>
          </a:prstGeom>
          <a:ln w="15875">
            <a:solidFill>
              <a:schemeClr val="tx1"/>
            </a:solidFill>
          </a:ln>
        </p:spPr>
      </p:pic>
      <p:pic>
        <p:nvPicPr>
          <p:cNvPr id="12" name="Picture 11" descr="oct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5666" y="205119"/>
            <a:ext cx="3087273" cy="1831659"/>
          </a:xfrm>
          <a:prstGeom prst="rect">
            <a:avLst/>
          </a:prstGeom>
          <a:ln>
            <a:solidFill>
              <a:srgbClr val="000000"/>
            </a:solidFill>
          </a:ln>
        </p:spPr>
      </p:pic>
      <p:pic>
        <p:nvPicPr>
          <p:cNvPr id="13" name="Picture 12" descr="oceanspac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5194" y="193137"/>
            <a:ext cx="2650651" cy="1855622"/>
          </a:xfrm>
          <a:prstGeom prst="rect">
            <a:avLst/>
          </a:prstGeom>
          <a:ln>
            <a:solidFill>
              <a:srgbClr val="000000"/>
            </a:solidFill>
          </a:ln>
        </p:spPr>
      </p:pic>
      <p:pic>
        <p:nvPicPr>
          <p:cNvPr id="14" name="Picture 6" descr="DNA-hirez.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38054" y="205119"/>
            <a:ext cx="2805357" cy="1831659"/>
          </a:xfrm>
          <a:prstGeom prst="rect">
            <a:avLst/>
          </a:prstGeom>
          <a:solidFill>
            <a:schemeClr val="tx1"/>
          </a:solidFill>
          <a:ln>
            <a:noFill/>
          </a:ln>
        </p:spPr>
      </p:pic>
    </p:spTree>
    <p:extLst>
      <p:ext uri="{BB962C8B-B14F-4D97-AF65-F5344CB8AC3E}">
        <p14:creationId xmlns:p14="http://schemas.microsoft.com/office/powerpoint/2010/main" val="89417799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346"/>
            <a:ext cx="8229600" cy="1143000"/>
          </a:xfrm>
        </p:spPr>
        <p:txBody>
          <a:bodyPr/>
          <a:lstStyle/>
          <a:p>
            <a:r>
              <a:rPr lang="en-US" dirty="0" smtClean="0"/>
              <a:t>There are no yellow cards</a:t>
            </a:r>
            <a:endParaRPr lang="en-US" dirty="0"/>
          </a:p>
        </p:txBody>
      </p:sp>
      <p:sp>
        <p:nvSpPr>
          <p:cNvPr id="3" name="Content Placeholder 2"/>
          <p:cNvSpPr>
            <a:spLocks noGrp="1"/>
          </p:cNvSpPr>
          <p:nvPr>
            <p:ph idx="1"/>
          </p:nvPr>
        </p:nvSpPr>
        <p:spPr>
          <a:xfrm>
            <a:off x="457200" y="1017501"/>
            <a:ext cx="8229600" cy="4525963"/>
          </a:xfrm>
        </p:spPr>
        <p:txBody>
          <a:bodyPr/>
          <a:lstStyle/>
          <a:p>
            <a:r>
              <a:rPr lang="en-US" dirty="0" smtClean="0"/>
              <a:t>Not yet</a:t>
            </a:r>
            <a:endParaRPr lang="en-US" dirty="0"/>
          </a:p>
        </p:txBody>
      </p:sp>
      <p:pic>
        <p:nvPicPr>
          <p:cNvPr id="4" name="Picture 3" descr="yellowcard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140" y="1740029"/>
            <a:ext cx="7282329" cy="4854886"/>
          </a:xfrm>
          <a:prstGeom prst="rect">
            <a:avLst/>
          </a:prstGeom>
          <a:ln>
            <a:solidFill>
              <a:srgbClr val="000000"/>
            </a:solidFill>
          </a:ln>
        </p:spPr>
      </p:pic>
    </p:spTree>
    <p:extLst>
      <p:ext uri="{BB962C8B-B14F-4D97-AF65-F5344CB8AC3E}">
        <p14:creationId xmlns:p14="http://schemas.microsoft.com/office/powerpoint/2010/main" val="365908161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succeed</a:t>
            </a:r>
            <a:endParaRPr lang="en-US" dirty="0"/>
          </a:p>
        </p:txBody>
      </p:sp>
      <p:sp>
        <p:nvSpPr>
          <p:cNvPr id="3" name="Content Placeholder 2"/>
          <p:cNvSpPr>
            <a:spLocks noGrp="1"/>
          </p:cNvSpPr>
          <p:nvPr>
            <p:ph idx="1"/>
          </p:nvPr>
        </p:nvSpPr>
        <p:spPr/>
        <p:txBody>
          <a:bodyPr/>
          <a:lstStyle/>
          <a:p>
            <a:r>
              <a:rPr lang="en-US" dirty="0" smtClean="0"/>
              <a:t>Come to all lectures</a:t>
            </a:r>
          </a:p>
          <a:p>
            <a:r>
              <a:rPr lang="en-US" dirty="0" smtClean="0"/>
              <a:t>Write lots of Java</a:t>
            </a:r>
            <a:endParaRPr lang="en-US" dirty="0"/>
          </a:p>
        </p:txBody>
      </p:sp>
    </p:spTree>
    <p:extLst>
      <p:ext uri="{BB962C8B-B14F-4D97-AF65-F5344CB8AC3E}">
        <p14:creationId xmlns:p14="http://schemas.microsoft.com/office/powerpoint/2010/main" val="410265231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38054" y="237960"/>
            <a:ext cx="8887791" cy="1855622"/>
            <a:chOff x="138054" y="237960"/>
            <a:chExt cx="8887791" cy="1855622"/>
          </a:xfrm>
        </p:grpSpPr>
        <p:pic>
          <p:nvPicPr>
            <p:cNvPr id="15" name="Picture 14" descr="oct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666" y="249942"/>
              <a:ext cx="3087273" cy="1831659"/>
            </a:xfrm>
            <a:prstGeom prst="rect">
              <a:avLst/>
            </a:prstGeom>
            <a:ln>
              <a:solidFill>
                <a:srgbClr val="000000"/>
              </a:solidFill>
            </a:ln>
          </p:spPr>
        </p:pic>
        <p:pic>
          <p:nvPicPr>
            <p:cNvPr id="16" name="Picture 15" descr="oceanspac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5194" y="237960"/>
              <a:ext cx="2650651" cy="1855622"/>
            </a:xfrm>
            <a:prstGeom prst="rect">
              <a:avLst/>
            </a:prstGeom>
            <a:ln>
              <a:solidFill>
                <a:srgbClr val="000000"/>
              </a:solidFill>
            </a:ln>
          </p:spPr>
        </p:pic>
        <p:pic>
          <p:nvPicPr>
            <p:cNvPr id="17" name="Picture 6" descr="DNA-hirez.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8054" y="249942"/>
              <a:ext cx="2805357" cy="1831659"/>
            </a:xfrm>
            <a:prstGeom prst="rect">
              <a:avLst/>
            </a:prstGeom>
            <a:solidFill>
              <a:schemeClr val="tx1"/>
            </a:solidFill>
            <a:ln>
              <a:noFill/>
            </a:ln>
          </p:spPr>
        </p:pic>
      </p:grpSp>
      <p:sp>
        <p:nvSpPr>
          <p:cNvPr id="2" name="Title 1"/>
          <p:cNvSpPr>
            <a:spLocks noGrp="1"/>
          </p:cNvSpPr>
          <p:nvPr>
            <p:ph type="ctrTitle" idx="4294967295"/>
          </p:nvPr>
        </p:nvSpPr>
        <p:spPr>
          <a:xfrm>
            <a:off x="1658135" y="2169202"/>
            <a:ext cx="5602712" cy="741592"/>
          </a:xfrm>
        </p:spPr>
        <p:txBody>
          <a:bodyPr>
            <a:normAutofit fontScale="90000"/>
          </a:bodyPr>
          <a:lstStyle/>
          <a:p>
            <a:r>
              <a:rPr lang="en-US" dirty="0" smtClean="0"/>
              <a:t>Today</a:t>
            </a:r>
            <a:endParaRPr lang="en-US" dirty="0"/>
          </a:p>
        </p:txBody>
      </p:sp>
      <p:sp>
        <p:nvSpPr>
          <p:cNvPr id="3" name="Subtitle 2"/>
          <p:cNvSpPr>
            <a:spLocks noGrp="1"/>
          </p:cNvSpPr>
          <p:nvPr>
            <p:ph type="subTitle" idx="4294967295"/>
          </p:nvPr>
        </p:nvSpPr>
        <p:spPr>
          <a:xfrm>
            <a:off x="1658135" y="2946074"/>
            <a:ext cx="6400800" cy="1752600"/>
          </a:xfrm>
        </p:spPr>
        <p:txBody>
          <a:bodyPr/>
          <a:lstStyle/>
          <a:p>
            <a:r>
              <a:rPr lang="en-US" dirty="0"/>
              <a:t>Administration</a:t>
            </a:r>
          </a:p>
          <a:p>
            <a:r>
              <a:rPr lang="en-US" dirty="0" smtClean="0"/>
              <a:t>Defining data structures</a:t>
            </a:r>
            <a:endParaRPr lang="en-US" dirty="0"/>
          </a:p>
        </p:txBody>
      </p:sp>
      <p:pic>
        <p:nvPicPr>
          <p:cNvPr id="8" name="Picture 7" descr="Fig4_Quality_vs_Superiority.tif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529" y="4833871"/>
            <a:ext cx="4318320" cy="1615581"/>
          </a:xfrm>
          <a:prstGeom prst="rect">
            <a:avLst/>
          </a:prstGeom>
          <a:ln>
            <a:solidFill>
              <a:schemeClr val="tx1"/>
            </a:solidFill>
          </a:ln>
        </p:spPr>
      </p:pic>
      <p:pic>
        <p:nvPicPr>
          <p:cNvPr id="9" name="Picture 8" descr="Fig2_Representatives_with_callouts.tiff"/>
          <p:cNvPicPr>
            <a:picLocks noChangeAspect="1"/>
          </p:cNvPicPr>
          <p:nvPr/>
        </p:nvPicPr>
        <p:blipFill>
          <a:blip r:embed="rId7"/>
          <a:stretch>
            <a:fillRect/>
          </a:stretch>
        </p:blipFill>
        <p:spPr>
          <a:xfrm>
            <a:off x="5031747" y="4833871"/>
            <a:ext cx="3924590" cy="1609857"/>
          </a:xfrm>
          <a:prstGeom prst="rect">
            <a:avLst/>
          </a:prstGeom>
          <a:ln w="15875">
            <a:solidFill>
              <a:schemeClr val="tx1"/>
            </a:solidFill>
          </a:ln>
        </p:spPr>
      </p:pic>
      <p:sp>
        <p:nvSpPr>
          <p:cNvPr id="4" name="Rectangle 3"/>
          <p:cNvSpPr/>
          <p:nvPr/>
        </p:nvSpPr>
        <p:spPr>
          <a:xfrm>
            <a:off x="425260" y="2961015"/>
            <a:ext cx="7035830" cy="510731"/>
          </a:xfrm>
          <a:prstGeom prst="rect">
            <a:avLst/>
          </a:prstGeom>
          <a:solidFill>
            <a:schemeClr val="bg1">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4822" y="139863"/>
            <a:ext cx="3070843" cy="2044279"/>
          </a:xfrm>
          <a:prstGeom prst="rect">
            <a:avLst/>
          </a:prstGeom>
          <a:noFill/>
          <a:ln w="76200" cmpd="sng">
            <a:solidFill>
              <a:srgbClr val="8436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928471" y="139863"/>
            <a:ext cx="3331882" cy="2044279"/>
          </a:xfrm>
          <a:prstGeom prst="rect">
            <a:avLst/>
          </a:prstGeom>
          <a:noFill/>
          <a:ln w="76200" cmpd="sng">
            <a:solidFill>
              <a:srgbClr val="8436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305176" y="115700"/>
            <a:ext cx="2765492" cy="2044279"/>
          </a:xfrm>
          <a:prstGeom prst="rect">
            <a:avLst/>
          </a:prstGeom>
          <a:noFill/>
          <a:ln w="76200" cmpd="sng">
            <a:solidFill>
              <a:srgbClr val="8436E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317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xit" presetSubtype="0" fill="hold" grpId="1" nodeType="clickEffect">
                                  <p:stCondLst>
                                    <p:cond delay="0"/>
                                  </p:stCondLst>
                                  <p:childTnLst>
                                    <p:animEffect transition="out" filter="dissolv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1" nodeType="clickEffect">
                                  <p:stCondLst>
                                    <p:cond delay="0"/>
                                  </p:stCondLst>
                                  <p:childTnLst>
                                    <p:animEffect transition="out" filter="dissolv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2" grpId="0" animBg="1"/>
      <p:bldP spid="12" grpId="1" animBg="1"/>
      <p:bldP spid="13" grpId="0" animBg="1"/>
      <p:bldP spid="1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7420"/>
          </a:xfrm>
        </p:spPr>
        <p:txBody>
          <a:bodyPr>
            <a:normAutofit fontScale="90000"/>
          </a:bodyPr>
          <a:lstStyle/>
          <a:p>
            <a:r>
              <a:rPr lang="en-US" dirty="0" smtClean="0"/>
              <a:t>Data Structures</a:t>
            </a:r>
            <a:endParaRPr lang="en-US" dirty="0"/>
          </a:p>
        </p:txBody>
      </p:sp>
      <p:sp>
        <p:nvSpPr>
          <p:cNvPr id="3" name="Content Placeholder 2"/>
          <p:cNvSpPr>
            <a:spLocks noGrp="1"/>
          </p:cNvSpPr>
          <p:nvPr>
            <p:ph idx="1"/>
          </p:nvPr>
        </p:nvSpPr>
        <p:spPr>
          <a:xfrm>
            <a:off x="457200" y="1159172"/>
            <a:ext cx="8229600" cy="763715"/>
          </a:xfrm>
        </p:spPr>
        <p:txBody>
          <a:bodyPr>
            <a:noAutofit/>
          </a:bodyPr>
          <a:lstStyle/>
          <a:p>
            <a:r>
              <a:rPr lang="en-US" dirty="0" smtClean="0"/>
              <a:t>Contain multiple objects,                                            usually of same type</a:t>
            </a:r>
            <a:endParaRPr lang="en-US" dirty="0"/>
          </a:p>
        </p:txBody>
      </p:sp>
      <p:sp>
        <p:nvSpPr>
          <p:cNvPr id="4" name="TextBox 3"/>
          <p:cNvSpPr txBox="1"/>
          <p:nvPr/>
        </p:nvSpPr>
        <p:spPr>
          <a:xfrm>
            <a:off x="917268" y="2169862"/>
            <a:ext cx="1846930" cy="646331"/>
          </a:xfrm>
          <a:prstGeom prst="rect">
            <a:avLst/>
          </a:prstGeom>
          <a:noFill/>
        </p:spPr>
        <p:txBody>
          <a:bodyPr wrap="none" rtlCol="0">
            <a:spAutoFit/>
          </a:bodyPr>
          <a:lstStyle/>
          <a:p>
            <a:r>
              <a:rPr lang="en-US" sz="3600" dirty="0" smtClean="0">
                <a:solidFill>
                  <a:srgbClr val="0000FF"/>
                </a:solidFill>
                <a:latin typeface="Courier"/>
                <a:cs typeface="Courier"/>
              </a:rPr>
              <a:t>Long[]</a:t>
            </a:r>
            <a:endParaRPr lang="en-US" sz="3600" dirty="0">
              <a:solidFill>
                <a:srgbClr val="0000FF"/>
              </a:solidFill>
              <a:latin typeface="Courier"/>
              <a:cs typeface="Courier"/>
            </a:endParaRPr>
          </a:p>
        </p:txBody>
      </p:sp>
      <p:sp>
        <p:nvSpPr>
          <p:cNvPr id="29" name="TextBox 28"/>
          <p:cNvSpPr txBox="1"/>
          <p:nvPr/>
        </p:nvSpPr>
        <p:spPr>
          <a:xfrm rot="16200000">
            <a:off x="4128461" y="3896904"/>
            <a:ext cx="4617370" cy="646331"/>
          </a:xfrm>
          <a:prstGeom prst="rect">
            <a:avLst/>
          </a:prstGeom>
          <a:noFill/>
        </p:spPr>
        <p:txBody>
          <a:bodyPr wrap="none" rtlCol="0">
            <a:spAutoFit/>
          </a:bodyPr>
          <a:lstStyle/>
          <a:p>
            <a:r>
              <a:rPr lang="en-US" sz="3600" dirty="0" err="1" smtClean="0">
                <a:solidFill>
                  <a:srgbClr val="0000FF"/>
                </a:solidFill>
                <a:latin typeface="Courier"/>
                <a:cs typeface="Courier"/>
              </a:rPr>
              <a:t>ArrayList</a:t>
            </a:r>
            <a:r>
              <a:rPr lang="en-US" sz="3600" dirty="0" smtClean="0">
                <a:solidFill>
                  <a:srgbClr val="0000FF"/>
                </a:solidFill>
                <a:latin typeface="Courier"/>
                <a:cs typeface="Courier"/>
              </a:rPr>
              <a:t>&lt;Robot&gt;</a:t>
            </a:r>
            <a:endParaRPr lang="en-US" sz="3600" dirty="0">
              <a:solidFill>
                <a:srgbClr val="0000FF"/>
              </a:solidFill>
              <a:latin typeface="Courier"/>
              <a:cs typeface="Courier"/>
            </a:endParaRPr>
          </a:p>
        </p:txBody>
      </p:sp>
      <p:grpSp>
        <p:nvGrpSpPr>
          <p:cNvPr id="54" name="Group 53"/>
          <p:cNvGrpSpPr/>
          <p:nvPr/>
        </p:nvGrpSpPr>
        <p:grpSpPr>
          <a:xfrm>
            <a:off x="926086" y="2981353"/>
            <a:ext cx="1120124" cy="3568038"/>
            <a:chOff x="926086" y="2981353"/>
            <a:chExt cx="1120124" cy="3568038"/>
          </a:xfrm>
        </p:grpSpPr>
        <p:grpSp>
          <p:nvGrpSpPr>
            <p:cNvPr id="40" name="Group 39"/>
            <p:cNvGrpSpPr/>
            <p:nvPr/>
          </p:nvGrpSpPr>
          <p:grpSpPr>
            <a:xfrm>
              <a:off x="1270062" y="2981353"/>
              <a:ext cx="776148" cy="3568038"/>
              <a:chOff x="1270062" y="2981353"/>
              <a:chExt cx="776148" cy="3568038"/>
            </a:xfrm>
          </p:grpSpPr>
          <p:grpSp>
            <p:nvGrpSpPr>
              <p:cNvPr id="7" name="Group 6"/>
              <p:cNvGrpSpPr/>
              <p:nvPr/>
            </p:nvGrpSpPr>
            <p:grpSpPr>
              <a:xfrm>
                <a:off x="1270062" y="2981353"/>
                <a:ext cx="776148" cy="461665"/>
                <a:chOff x="1023105" y="3651720"/>
                <a:chExt cx="776148" cy="461665"/>
              </a:xfrm>
            </p:grpSpPr>
            <p:sp>
              <p:nvSpPr>
                <p:cNvPr id="5" name="Rectangle 4"/>
                <p:cNvSpPr/>
                <p:nvPr/>
              </p:nvSpPr>
              <p:spPr>
                <a:xfrm>
                  <a:off x="1023105" y="3651720"/>
                  <a:ext cx="776148" cy="441029"/>
                </a:xfrm>
                <a:prstGeom prst="rect">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240850" y="3651720"/>
                  <a:ext cx="340658" cy="461665"/>
                </a:xfrm>
                <a:prstGeom prst="rect">
                  <a:avLst/>
                </a:prstGeom>
                <a:noFill/>
              </p:spPr>
              <p:txBody>
                <a:bodyPr wrap="none" rtlCol="0">
                  <a:spAutoFit/>
                </a:bodyPr>
                <a:lstStyle/>
                <a:p>
                  <a:r>
                    <a:rPr lang="en-US" sz="2400" dirty="0" smtClean="0">
                      <a:solidFill>
                        <a:srgbClr val="0000FF"/>
                      </a:solidFill>
                    </a:rPr>
                    <a:t>5</a:t>
                  </a:r>
                  <a:endParaRPr lang="en-US" sz="2400" dirty="0">
                    <a:solidFill>
                      <a:srgbClr val="0000FF"/>
                    </a:solidFill>
                  </a:endParaRPr>
                </a:p>
              </p:txBody>
            </p:sp>
          </p:grpSp>
          <p:grpSp>
            <p:nvGrpSpPr>
              <p:cNvPr id="8" name="Group 7"/>
              <p:cNvGrpSpPr/>
              <p:nvPr/>
            </p:nvGrpSpPr>
            <p:grpSpPr>
              <a:xfrm>
                <a:off x="1270062" y="3422382"/>
                <a:ext cx="776148" cy="461665"/>
                <a:chOff x="1023105" y="3651720"/>
                <a:chExt cx="776148" cy="461665"/>
              </a:xfrm>
            </p:grpSpPr>
            <p:sp>
              <p:nvSpPr>
                <p:cNvPr id="9" name="Rectangle 8"/>
                <p:cNvSpPr/>
                <p:nvPr/>
              </p:nvSpPr>
              <p:spPr>
                <a:xfrm>
                  <a:off x="1023105" y="3651720"/>
                  <a:ext cx="776148" cy="441029"/>
                </a:xfrm>
                <a:prstGeom prst="rect">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240850" y="3651720"/>
                  <a:ext cx="340658" cy="461665"/>
                </a:xfrm>
                <a:prstGeom prst="rect">
                  <a:avLst/>
                </a:prstGeom>
                <a:noFill/>
              </p:spPr>
              <p:txBody>
                <a:bodyPr wrap="none" rtlCol="0">
                  <a:spAutoFit/>
                </a:bodyPr>
                <a:lstStyle/>
                <a:p>
                  <a:r>
                    <a:rPr lang="en-US" sz="2400" dirty="0" smtClean="0">
                      <a:solidFill>
                        <a:srgbClr val="0000FF"/>
                      </a:solidFill>
                    </a:rPr>
                    <a:t>1</a:t>
                  </a:r>
                  <a:endParaRPr lang="en-US" sz="2400" dirty="0">
                    <a:solidFill>
                      <a:srgbClr val="0000FF"/>
                    </a:solidFill>
                  </a:endParaRPr>
                </a:p>
              </p:txBody>
            </p:sp>
          </p:grpSp>
          <p:grpSp>
            <p:nvGrpSpPr>
              <p:cNvPr id="11" name="Group 10"/>
              <p:cNvGrpSpPr/>
              <p:nvPr/>
            </p:nvGrpSpPr>
            <p:grpSpPr>
              <a:xfrm>
                <a:off x="1270062" y="3874683"/>
                <a:ext cx="776148" cy="461665"/>
                <a:chOff x="1023105" y="3651720"/>
                <a:chExt cx="776148" cy="461665"/>
              </a:xfrm>
            </p:grpSpPr>
            <p:sp>
              <p:nvSpPr>
                <p:cNvPr id="12" name="Rectangle 11"/>
                <p:cNvSpPr/>
                <p:nvPr/>
              </p:nvSpPr>
              <p:spPr>
                <a:xfrm>
                  <a:off x="1023105" y="3651720"/>
                  <a:ext cx="776148" cy="441029"/>
                </a:xfrm>
                <a:prstGeom prst="rect">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240850" y="3651720"/>
                  <a:ext cx="340658" cy="461665"/>
                </a:xfrm>
                <a:prstGeom prst="rect">
                  <a:avLst/>
                </a:prstGeom>
                <a:noFill/>
              </p:spPr>
              <p:txBody>
                <a:bodyPr wrap="none" rtlCol="0">
                  <a:spAutoFit/>
                </a:bodyPr>
                <a:lstStyle/>
                <a:p>
                  <a:r>
                    <a:rPr lang="en-US" sz="2400" dirty="0">
                      <a:solidFill>
                        <a:srgbClr val="0000FF"/>
                      </a:solidFill>
                    </a:rPr>
                    <a:t>4</a:t>
                  </a:r>
                </a:p>
              </p:txBody>
            </p:sp>
          </p:grpSp>
          <p:grpSp>
            <p:nvGrpSpPr>
              <p:cNvPr id="14" name="Group 13"/>
              <p:cNvGrpSpPr/>
              <p:nvPr/>
            </p:nvGrpSpPr>
            <p:grpSpPr>
              <a:xfrm>
                <a:off x="1270062" y="4315712"/>
                <a:ext cx="776148" cy="461665"/>
                <a:chOff x="1023105" y="3651720"/>
                <a:chExt cx="776148" cy="461665"/>
              </a:xfrm>
            </p:grpSpPr>
            <p:sp>
              <p:nvSpPr>
                <p:cNvPr id="15" name="Rectangle 14"/>
                <p:cNvSpPr/>
                <p:nvPr/>
              </p:nvSpPr>
              <p:spPr>
                <a:xfrm>
                  <a:off x="1023105" y="3651720"/>
                  <a:ext cx="776148" cy="441029"/>
                </a:xfrm>
                <a:prstGeom prst="rect">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240850" y="3651720"/>
                  <a:ext cx="340658" cy="461665"/>
                </a:xfrm>
                <a:prstGeom prst="rect">
                  <a:avLst/>
                </a:prstGeom>
                <a:noFill/>
              </p:spPr>
              <p:txBody>
                <a:bodyPr wrap="none" rtlCol="0">
                  <a:spAutoFit/>
                </a:bodyPr>
                <a:lstStyle/>
                <a:p>
                  <a:r>
                    <a:rPr lang="en-US" sz="2400" dirty="0" smtClean="0">
                      <a:solidFill>
                        <a:srgbClr val="0000FF"/>
                      </a:solidFill>
                    </a:rPr>
                    <a:t>5</a:t>
                  </a:r>
                  <a:endParaRPr lang="en-US" sz="2400" dirty="0">
                    <a:solidFill>
                      <a:srgbClr val="0000FF"/>
                    </a:solidFill>
                  </a:endParaRPr>
                </a:p>
              </p:txBody>
            </p:sp>
          </p:grpSp>
          <p:grpSp>
            <p:nvGrpSpPr>
              <p:cNvPr id="17" name="Group 16"/>
              <p:cNvGrpSpPr/>
              <p:nvPr/>
            </p:nvGrpSpPr>
            <p:grpSpPr>
              <a:xfrm>
                <a:off x="1270062" y="4753367"/>
                <a:ext cx="776148" cy="461665"/>
                <a:chOff x="1023105" y="3651720"/>
                <a:chExt cx="776148" cy="461665"/>
              </a:xfrm>
            </p:grpSpPr>
            <p:sp>
              <p:nvSpPr>
                <p:cNvPr id="18" name="Rectangle 17"/>
                <p:cNvSpPr/>
                <p:nvPr/>
              </p:nvSpPr>
              <p:spPr>
                <a:xfrm>
                  <a:off x="1023105" y="3651720"/>
                  <a:ext cx="776148" cy="441029"/>
                </a:xfrm>
                <a:prstGeom prst="rect">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1240850" y="3651720"/>
                  <a:ext cx="340658" cy="461665"/>
                </a:xfrm>
                <a:prstGeom prst="rect">
                  <a:avLst/>
                </a:prstGeom>
                <a:noFill/>
              </p:spPr>
              <p:txBody>
                <a:bodyPr wrap="none" rtlCol="0">
                  <a:spAutoFit/>
                </a:bodyPr>
                <a:lstStyle/>
                <a:p>
                  <a:r>
                    <a:rPr lang="en-US" sz="2400" dirty="0" smtClean="0">
                      <a:solidFill>
                        <a:srgbClr val="0000FF"/>
                      </a:solidFill>
                    </a:rPr>
                    <a:t>7</a:t>
                  </a:r>
                  <a:endParaRPr lang="en-US" sz="2400" dirty="0">
                    <a:solidFill>
                      <a:srgbClr val="0000FF"/>
                    </a:solidFill>
                  </a:endParaRPr>
                </a:p>
              </p:txBody>
            </p:sp>
          </p:grpSp>
          <p:grpSp>
            <p:nvGrpSpPr>
              <p:cNvPr id="20" name="Group 19"/>
              <p:cNvGrpSpPr/>
              <p:nvPr/>
            </p:nvGrpSpPr>
            <p:grpSpPr>
              <a:xfrm>
                <a:off x="1270062" y="5194396"/>
                <a:ext cx="776148" cy="461665"/>
                <a:chOff x="1023105" y="3651720"/>
                <a:chExt cx="776148" cy="461665"/>
              </a:xfrm>
            </p:grpSpPr>
            <p:sp>
              <p:nvSpPr>
                <p:cNvPr id="21" name="Rectangle 20"/>
                <p:cNvSpPr/>
                <p:nvPr/>
              </p:nvSpPr>
              <p:spPr>
                <a:xfrm>
                  <a:off x="1023105" y="3651720"/>
                  <a:ext cx="776148" cy="441029"/>
                </a:xfrm>
                <a:prstGeom prst="rect">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1240850" y="3651720"/>
                  <a:ext cx="340658" cy="461665"/>
                </a:xfrm>
                <a:prstGeom prst="rect">
                  <a:avLst/>
                </a:prstGeom>
                <a:noFill/>
              </p:spPr>
              <p:txBody>
                <a:bodyPr wrap="none" rtlCol="0">
                  <a:spAutoFit/>
                </a:bodyPr>
                <a:lstStyle/>
                <a:p>
                  <a:r>
                    <a:rPr lang="en-US" sz="2400" dirty="0" smtClean="0">
                      <a:solidFill>
                        <a:srgbClr val="0000FF"/>
                      </a:solidFill>
                    </a:rPr>
                    <a:t>7</a:t>
                  </a:r>
                  <a:endParaRPr lang="en-US" sz="2400" dirty="0">
                    <a:solidFill>
                      <a:srgbClr val="0000FF"/>
                    </a:solidFill>
                  </a:endParaRPr>
                </a:p>
              </p:txBody>
            </p:sp>
          </p:grpSp>
          <p:grpSp>
            <p:nvGrpSpPr>
              <p:cNvPr id="23" name="Group 22"/>
              <p:cNvGrpSpPr/>
              <p:nvPr/>
            </p:nvGrpSpPr>
            <p:grpSpPr>
              <a:xfrm>
                <a:off x="1270062" y="5646697"/>
                <a:ext cx="776148" cy="461665"/>
                <a:chOff x="1023105" y="3651720"/>
                <a:chExt cx="776148" cy="461665"/>
              </a:xfrm>
            </p:grpSpPr>
            <p:sp>
              <p:nvSpPr>
                <p:cNvPr id="24" name="Rectangle 23"/>
                <p:cNvSpPr/>
                <p:nvPr/>
              </p:nvSpPr>
              <p:spPr>
                <a:xfrm>
                  <a:off x="1023105" y="3651720"/>
                  <a:ext cx="776148" cy="441029"/>
                </a:xfrm>
                <a:prstGeom prst="rect">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1240850" y="3651720"/>
                  <a:ext cx="340658" cy="461665"/>
                </a:xfrm>
                <a:prstGeom prst="rect">
                  <a:avLst/>
                </a:prstGeom>
                <a:noFill/>
              </p:spPr>
              <p:txBody>
                <a:bodyPr wrap="none" rtlCol="0">
                  <a:spAutoFit/>
                </a:bodyPr>
                <a:lstStyle/>
                <a:p>
                  <a:r>
                    <a:rPr lang="en-US" sz="2400" dirty="0" smtClean="0">
                      <a:solidFill>
                        <a:srgbClr val="0000FF"/>
                      </a:solidFill>
                    </a:rPr>
                    <a:t>5</a:t>
                  </a:r>
                  <a:endParaRPr lang="en-US" sz="2400" dirty="0">
                    <a:solidFill>
                      <a:srgbClr val="0000FF"/>
                    </a:solidFill>
                  </a:endParaRPr>
                </a:p>
              </p:txBody>
            </p:sp>
          </p:grpSp>
          <p:grpSp>
            <p:nvGrpSpPr>
              <p:cNvPr id="26" name="Group 25"/>
              <p:cNvGrpSpPr/>
              <p:nvPr/>
            </p:nvGrpSpPr>
            <p:grpSpPr>
              <a:xfrm>
                <a:off x="1270062" y="6087726"/>
                <a:ext cx="776148" cy="461665"/>
                <a:chOff x="1023105" y="3651720"/>
                <a:chExt cx="776148" cy="461665"/>
              </a:xfrm>
            </p:grpSpPr>
            <p:sp>
              <p:nvSpPr>
                <p:cNvPr id="27" name="Rectangle 26"/>
                <p:cNvSpPr/>
                <p:nvPr/>
              </p:nvSpPr>
              <p:spPr>
                <a:xfrm>
                  <a:off x="1023105" y="3651720"/>
                  <a:ext cx="776148" cy="441029"/>
                </a:xfrm>
                <a:prstGeom prst="rect">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1240850" y="3651720"/>
                  <a:ext cx="340658" cy="461665"/>
                </a:xfrm>
                <a:prstGeom prst="rect">
                  <a:avLst/>
                </a:prstGeom>
                <a:noFill/>
              </p:spPr>
              <p:txBody>
                <a:bodyPr wrap="none" rtlCol="0">
                  <a:spAutoFit/>
                </a:bodyPr>
                <a:lstStyle/>
                <a:p>
                  <a:r>
                    <a:rPr lang="en-US" sz="2400" dirty="0" smtClean="0">
                      <a:solidFill>
                        <a:srgbClr val="0000FF"/>
                      </a:solidFill>
                    </a:rPr>
                    <a:t>5</a:t>
                  </a:r>
                  <a:endParaRPr lang="en-US" sz="2400" dirty="0">
                    <a:solidFill>
                      <a:srgbClr val="0000FF"/>
                    </a:solidFill>
                  </a:endParaRPr>
                </a:p>
              </p:txBody>
            </p:sp>
          </p:grpSp>
        </p:grpSp>
        <p:sp>
          <p:nvSpPr>
            <p:cNvPr id="42" name="TextBox 41"/>
            <p:cNvSpPr txBox="1"/>
            <p:nvPr/>
          </p:nvSpPr>
          <p:spPr>
            <a:xfrm>
              <a:off x="926086" y="6099981"/>
              <a:ext cx="301660" cy="369332"/>
            </a:xfrm>
            <a:prstGeom prst="rect">
              <a:avLst/>
            </a:prstGeom>
            <a:noFill/>
          </p:spPr>
          <p:txBody>
            <a:bodyPr wrap="none" rtlCol="0">
              <a:spAutoFit/>
            </a:bodyPr>
            <a:lstStyle/>
            <a:p>
              <a:r>
                <a:rPr lang="en-US" dirty="0" smtClean="0"/>
                <a:t>0</a:t>
              </a:r>
              <a:endParaRPr lang="en-US" dirty="0"/>
            </a:p>
          </p:txBody>
        </p:sp>
        <p:sp>
          <p:nvSpPr>
            <p:cNvPr id="43" name="TextBox 42"/>
            <p:cNvSpPr txBox="1"/>
            <p:nvPr/>
          </p:nvSpPr>
          <p:spPr>
            <a:xfrm>
              <a:off x="926086" y="5659502"/>
              <a:ext cx="301660" cy="369332"/>
            </a:xfrm>
            <a:prstGeom prst="rect">
              <a:avLst/>
            </a:prstGeom>
            <a:noFill/>
          </p:spPr>
          <p:txBody>
            <a:bodyPr wrap="none" rtlCol="0">
              <a:spAutoFit/>
            </a:bodyPr>
            <a:lstStyle/>
            <a:p>
              <a:r>
                <a:rPr lang="en-US" dirty="0" smtClean="0"/>
                <a:t>1</a:t>
              </a:r>
              <a:endParaRPr lang="en-US" dirty="0"/>
            </a:p>
          </p:txBody>
        </p:sp>
        <p:sp>
          <p:nvSpPr>
            <p:cNvPr id="44" name="TextBox 43"/>
            <p:cNvSpPr txBox="1"/>
            <p:nvPr/>
          </p:nvSpPr>
          <p:spPr>
            <a:xfrm>
              <a:off x="926086" y="5219025"/>
              <a:ext cx="301660" cy="369332"/>
            </a:xfrm>
            <a:prstGeom prst="rect">
              <a:avLst/>
            </a:prstGeom>
            <a:noFill/>
          </p:spPr>
          <p:txBody>
            <a:bodyPr wrap="none" rtlCol="0">
              <a:spAutoFit/>
            </a:bodyPr>
            <a:lstStyle/>
            <a:p>
              <a:r>
                <a:rPr lang="en-US" dirty="0" smtClean="0"/>
                <a:t>2</a:t>
              </a:r>
              <a:endParaRPr lang="en-US" dirty="0"/>
            </a:p>
          </p:txBody>
        </p:sp>
        <p:sp>
          <p:nvSpPr>
            <p:cNvPr id="45" name="TextBox 44"/>
            <p:cNvSpPr txBox="1"/>
            <p:nvPr/>
          </p:nvSpPr>
          <p:spPr>
            <a:xfrm>
              <a:off x="926086" y="4778548"/>
              <a:ext cx="301660" cy="369332"/>
            </a:xfrm>
            <a:prstGeom prst="rect">
              <a:avLst/>
            </a:prstGeom>
            <a:noFill/>
          </p:spPr>
          <p:txBody>
            <a:bodyPr wrap="none" rtlCol="0">
              <a:spAutoFit/>
            </a:bodyPr>
            <a:lstStyle/>
            <a:p>
              <a:r>
                <a:rPr lang="en-US" dirty="0" smtClean="0"/>
                <a:t>3</a:t>
              </a:r>
              <a:endParaRPr lang="en-US" dirty="0"/>
            </a:p>
          </p:txBody>
        </p:sp>
        <p:sp>
          <p:nvSpPr>
            <p:cNvPr id="46" name="TextBox 45"/>
            <p:cNvSpPr txBox="1"/>
            <p:nvPr/>
          </p:nvSpPr>
          <p:spPr>
            <a:xfrm>
              <a:off x="926086" y="4338071"/>
              <a:ext cx="301660" cy="369332"/>
            </a:xfrm>
            <a:prstGeom prst="rect">
              <a:avLst/>
            </a:prstGeom>
            <a:noFill/>
          </p:spPr>
          <p:txBody>
            <a:bodyPr wrap="none" rtlCol="0">
              <a:spAutoFit/>
            </a:bodyPr>
            <a:lstStyle/>
            <a:p>
              <a:r>
                <a:rPr lang="en-US" dirty="0" smtClean="0"/>
                <a:t>4</a:t>
              </a:r>
              <a:endParaRPr lang="en-US" dirty="0"/>
            </a:p>
          </p:txBody>
        </p:sp>
        <p:sp>
          <p:nvSpPr>
            <p:cNvPr id="47" name="TextBox 46"/>
            <p:cNvSpPr txBox="1"/>
            <p:nvPr/>
          </p:nvSpPr>
          <p:spPr>
            <a:xfrm>
              <a:off x="926086" y="3897594"/>
              <a:ext cx="301660" cy="369332"/>
            </a:xfrm>
            <a:prstGeom prst="rect">
              <a:avLst/>
            </a:prstGeom>
            <a:noFill/>
          </p:spPr>
          <p:txBody>
            <a:bodyPr wrap="none" rtlCol="0">
              <a:spAutoFit/>
            </a:bodyPr>
            <a:lstStyle/>
            <a:p>
              <a:r>
                <a:rPr lang="en-US" dirty="0" smtClean="0"/>
                <a:t>5</a:t>
              </a:r>
              <a:endParaRPr lang="en-US" dirty="0"/>
            </a:p>
          </p:txBody>
        </p:sp>
        <p:sp>
          <p:nvSpPr>
            <p:cNvPr id="48" name="TextBox 47"/>
            <p:cNvSpPr txBox="1"/>
            <p:nvPr/>
          </p:nvSpPr>
          <p:spPr>
            <a:xfrm>
              <a:off x="926086" y="3457117"/>
              <a:ext cx="301660" cy="369332"/>
            </a:xfrm>
            <a:prstGeom prst="rect">
              <a:avLst/>
            </a:prstGeom>
            <a:noFill/>
          </p:spPr>
          <p:txBody>
            <a:bodyPr wrap="none" rtlCol="0">
              <a:spAutoFit/>
            </a:bodyPr>
            <a:lstStyle/>
            <a:p>
              <a:r>
                <a:rPr lang="en-US" dirty="0" smtClean="0"/>
                <a:t>6</a:t>
              </a:r>
              <a:endParaRPr lang="en-US" dirty="0"/>
            </a:p>
          </p:txBody>
        </p:sp>
        <p:sp>
          <p:nvSpPr>
            <p:cNvPr id="49" name="TextBox 48"/>
            <p:cNvSpPr txBox="1"/>
            <p:nvPr/>
          </p:nvSpPr>
          <p:spPr>
            <a:xfrm>
              <a:off x="926086" y="3016640"/>
              <a:ext cx="301660" cy="369332"/>
            </a:xfrm>
            <a:prstGeom prst="rect">
              <a:avLst/>
            </a:prstGeom>
            <a:noFill/>
          </p:spPr>
          <p:txBody>
            <a:bodyPr wrap="none" rtlCol="0">
              <a:spAutoFit/>
            </a:bodyPr>
            <a:lstStyle/>
            <a:p>
              <a:r>
                <a:rPr lang="en-US" dirty="0" smtClean="0"/>
                <a:t>7</a:t>
              </a:r>
              <a:endParaRPr lang="en-US" dirty="0"/>
            </a:p>
          </p:txBody>
        </p:sp>
      </p:grpSp>
      <p:grpSp>
        <p:nvGrpSpPr>
          <p:cNvPr id="55" name="Group 54"/>
          <p:cNvGrpSpPr/>
          <p:nvPr/>
        </p:nvGrpSpPr>
        <p:grpSpPr>
          <a:xfrm>
            <a:off x="6763138" y="288507"/>
            <a:ext cx="2071809" cy="6260884"/>
            <a:chOff x="6763138" y="288507"/>
            <a:chExt cx="2071809" cy="6260884"/>
          </a:xfrm>
        </p:grpSpPr>
        <p:grpSp>
          <p:nvGrpSpPr>
            <p:cNvPr id="41" name="Group 40"/>
            <p:cNvGrpSpPr/>
            <p:nvPr/>
          </p:nvGrpSpPr>
          <p:grpSpPr>
            <a:xfrm>
              <a:off x="6763138" y="288507"/>
              <a:ext cx="1530384" cy="6260884"/>
              <a:chOff x="6763138" y="288507"/>
              <a:chExt cx="1530384" cy="6260884"/>
            </a:xfrm>
          </p:grpSpPr>
          <p:pic>
            <p:nvPicPr>
              <p:cNvPr id="33" name="Picture 32" descr="Bender_Rodriguez.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897" y="359070"/>
                <a:ext cx="1244919" cy="1810791"/>
              </a:xfrm>
              <a:prstGeom prst="rect">
                <a:avLst/>
              </a:prstGeom>
            </p:spPr>
          </p:pic>
          <p:pic>
            <p:nvPicPr>
              <p:cNvPr id="34" name="Picture 33" descr="robotha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3138" y="2494806"/>
                <a:ext cx="1530384" cy="1820906"/>
              </a:xfrm>
              <a:prstGeom prst="rect">
                <a:avLst/>
              </a:prstGeom>
            </p:spPr>
          </p:pic>
          <p:grpSp>
            <p:nvGrpSpPr>
              <p:cNvPr id="38" name="Group 37"/>
              <p:cNvGrpSpPr/>
              <p:nvPr/>
            </p:nvGrpSpPr>
            <p:grpSpPr>
              <a:xfrm>
                <a:off x="6844298" y="288507"/>
                <a:ext cx="1396306" cy="6260884"/>
                <a:chOff x="6844298" y="288507"/>
                <a:chExt cx="1396306" cy="4903140"/>
              </a:xfrm>
            </p:grpSpPr>
            <p:sp>
              <p:nvSpPr>
                <p:cNvPr id="31" name="Rectangle 30"/>
                <p:cNvSpPr/>
                <p:nvPr/>
              </p:nvSpPr>
              <p:spPr>
                <a:xfrm>
                  <a:off x="6844299" y="288507"/>
                  <a:ext cx="1389241" cy="1634380"/>
                </a:xfrm>
                <a:prstGeom prst="rect">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844298" y="1922887"/>
                  <a:ext cx="1389241" cy="1634380"/>
                </a:xfrm>
                <a:prstGeom prst="rect">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851363" y="3557267"/>
                  <a:ext cx="1389241" cy="1634380"/>
                </a:xfrm>
                <a:prstGeom prst="rect">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9" name="Picture 38" descr="star-wars-bb8-robot-toy-by-spher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0199" y="4944193"/>
                <a:ext cx="1276617" cy="1276617"/>
              </a:xfrm>
              <a:prstGeom prst="rect">
                <a:avLst/>
              </a:prstGeom>
            </p:spPr>
          </p:pic>
        </p:grpSp>
        <p:sp>
          <p:nvSpPr>
            <p:cNvPr id="51" name="TextBox 50"/>
            <p:cNvSpPr txBox="1"/>
            <p:nvPr/>
          </p:nvSpPr>
          <p:spPr>
            <a:xfrm>
              <a:off x="8364295" y="5115939"/>
              <a:ext cx="470652" cy="769441"/>
            </a:xfrm>
            <a:prstGeom prst="rect">
              <a:avLst/>
            </a:prstGeom>
            <a:noFill/>
          </p:spPr>
          <p:txBody>
            <a:bodyPr wrap="none" rtlCol="0">
              <a:spAutoFit/>
            </a:bodyPr>
            <a:lstStyle/>
            <a:p>
              <a:r>
                <a:rPr lang="en-US" sz="4400" dirty="0" smtClean="0"/>
                <a:t>0</a:t>
              </a:r>
              <a:endParaRPr lang="en-US" sz="4400" dirty="0"/>
            </a:p>
          </p:txBody>
        </p:sp>
        <p:sp>
          <p:nvSpPr>
            <p:cNvPr id="52" name="TextBox 51"/>
            <p:cNvSpPr txBox="1"/>
            <p:nvPr/>
          </p:nvSpPr>
          <p:spPr>
            <a:xfrm>
              <a:off x="8364295" y="2945195"/>
              <a:ext cx="470652" cy="769441"/>
            </a:xfrm>
            <a:prstGeom prst="rect">
              <a:avLst/>
            </a:prstGeom>
            <a:noFill/>
          </p:spPr>
          <p:txBody>
            <a:bodyPr wrap="none" rtlCol="0">
              <a:spAutoFit/>
            </a:bodyPr>
            <a:lstStyle/>
            <a:p>
              <a:r>
                <a:rPr lang="en-US" sz="4400" dirty="0" smtClean="0"/>
                <a:t>1</a:t>
              </a:r>
              <a:endParaRPr lang="en-US" sz="4400" dirty="0"/>
            </a:p>
          </p:txBody>
        </p:sp>
        <p:sp>
          <p:nvSpPr>
            <p:cNvPr id="53" name="TextBox 52"/>
            <p:cNvSpPr txBox="1"/>
            <p:nvPr/>
          </p:nvSpPr>
          <p:spPr>
            <a:xfrm>
              <a:off x="8364295" y="774451"/>
              <a:ext cx="470652" cy="769441"/>
            </a:xfrm>
            <a:prstGeom prst="rect">
              <a:avLst/>
            </a:prstGeom>
            <a:noFill/>
          </p:spPr>
          <p:txBody>
            <a:bodyPr wrap="none" rtlCol="0">
              <a:spAutoFit/>
            </a:bodyPr>
            <a:lstStyle/>
            <a:p>
              <a:r>
                <a:rPr lang="en-US" sz="4400" dirty="0" smtClean="0"/>
                <a:t>2</a:t>
              </a:r>
              <a:endParaRPr lang="en-US" sz="4400" dirty="0"/>
            </a:p>
          </p:txBody>
        </p:sp>
      </p:grpSp>
    </p:spTree>
    <p:extLst>
      <p:ext uri="{BB962C8B-B14F-4D97-AF65-F5344CB8AC3E}">
        <p14:creationId xmlns:p14="http://schemas.microsoft.com/office/powerpoint/2010/main" val="5533422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up)">
                                      <p:cBhvr>
                                        <p:cTn id="10" dur="2000"/>
                                        <p:tgtEl>
                                          <p:spTgt spid="54"/>
                                        </p:tgtEl>
                                      </p:cBhvr>
                                    </p:animEffect>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childTnLst>
                                </p:cTn>
                              </p:par>
                            </p:childTnLst>
                          </p:cTn>
                        </p:par>
                        <p:par>
                          <p:cTn id="14" fill="hold">
                            <p:stCondLst>
                              <p:cond delay="2000"/>
                            </p:stCondLst>
                            <p:childTnLst>
                              <p:par>
                                <p:cTn id="15" presetID="22" presetClass="entr" presetSubtype="1"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up)">
                                      <p:cBhvr>
                                        <p:cTn id="17" dur="2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7420"/>
          </a:xfrm>
        </p:spPr>
        <p:txBody>
          <a:bodyPr>
            <a:normAutofit fontScale="90000"/>
          </a:bodyPr>
          <a:lstStyle/>
          <a:p>
            <a:r>
              <a:rPr lang="en-US" dirty="0" smtClean="0"/>
              <a:t>Data Structures</a:t>
            </a:r>
            <a:endParaRPr lang="en-US" dirty="0"/>
          </a:p>
        </p:txBody>
      </p:sp>
      <p:sp>
        <p:nvSpPr>
          <p:cNvPr id="3" name="Content Placeholder 2"/>
          <p:cNvSpPr>
            <a:spLocks noGrp="1"/>
          </p:cNvSpPr>
          <p:nvPr>
            <p:ph idx="1"/>
          </p:nvPr>
        </p:nvSpPr>
        <p:spPr>
          <a:xfrm>
            <a:off x="457200" y="1159172"/>
            <a:ext cx="8229600" cy="763715"/>
          </a:xfrm>
        </p:spPr>
        <p:txBody>
          <a:bodyPr>
            <a:noAutofit/>
          </a:bodyPr>
          <a:lstStyle/>
          <a:p>
            <a:r>
              <a:rPr lang="en-US" dirty="0" smtClean="0">
                <a:solidFill>
                  <a:schemeClr val="bg1">
                    <a:lumMod val="50000"/>
                  </a:schemeClr>
                </a:solidFill>
              </a:rPr>
              <a:t>Contain multiple objects, usually of same type</a:t>
            </a:r>
          </a:p>
          <a:p>
            <a:r>
              <a:rPr lang="en-US" dirty="0" smtClean="0"/>
              <a:t>Describe relationships among the objects </a:t>
            </a:r>
            <a:endParaRPr lang="en-US" dirty="0"/>
          </a:p>
        </p:txBody>
      </p:sp>
    </p:spTree>
    <p:extLst>
      <p:ext uri="{BB962C8B-B14F-4D97-AF65-F5344CB8AC3E}">
        <p14:creationId xmlns:p14="http://schemas.microsoft.com/office/powerpoint/2010/main" val="415766256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38717" y="4789978"/>
            <a:ext cx="2177954" cy="966446"/>
            <a:chOff x="4549400" y="2657565"/>
            <a:chExt cx="2177954" cy="966446"/>
          </a:xfrm>
        </p:grpSpPr>
        <p:pic>
          <p:nvPicPr>
            <p:cNvPr id="8" name="Picture 7" descr="dolph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6765" y="2657565"/>
              <a:ext cx="1770589" cy="966446"/>
            </a:xfrm>
            <a:prstGeom prst="rect">
              <a:avLst/>
            </a:prstGeom>
            <a:ln>
              <a:solidFill>
                <a:srgbClr val="000000"/>
              </a:solidFill>
            </a:ln>
          </p:spPr>
        </p:pic>
        <p:sp>
          <p:nvSpPr>
            <p:cNvPr id="9" name="TextBox 8"/>
            <p:cNvSpPr txBox="1"/>
            <p:nvPr/>
          </p:nvSpPr>
          <p:spPr>
            <a:xfrm rot="16200000">
              <a:off x="4366016" y="3013161"/>
              <a:ext cx="736099" cy="369332"/>
            </a:xfrm>
            <a:prstGeom prst="rect">
              <a:avLst/>
            </a:prstGeom>
            <a:noFill/>
          </p:spPr>
          <p:txBody>
            <a:bodyPr wrap="none" rtlCol="0">
              <a:spAutoFit/>
            </a:bodyPr>
            <a:lstStyle/>
            <a:p>
              <a:r>
                <a:rPr lang="en-US" dirty="0" smtClean="0"/>
                <a:t>90 </a:t>
              </a:r>
              <a:r>
                <a:rPr lang="en-US" dirty="0" err="1" smtClean="0"/>
                <a:t>lbs</a:t>
              </a:r>
              <a:endParaRPr lang="en-US" dirty="0"/>
            </a:p>
          </p:txBody>
        </p:sp>
      </p:grpSp>
      <p:grpSp>
        <p:nvGrpSpPr>
          <p:cNvPr id="13" name="Group 12"/>
          <p:cNvGrpSpPr/>
          <p:nvPr/>
        </p:nvGrpSpPr>
        <p:grpSpPr>
          <a:xfrm>
            <a:off x="791731" y="2382658"/>
            <a:ext cx="2718577" cy="1486591"/>
            <a:chOff x="1277048" y="2547711"/>
            <a:chExt cx="1768085" cy="1102333"/>
          </a:xfrm>
        </p:grpSpPr>
        <p:pic>
          <p:nvPicPr>
            <p:cNvPr id="5" name="Picture 4" descr="Beagle2WDHo_Ap6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775" y="2547711"/>
              <a:ext cx="1369358" cy="1102333"/>
            </a:xfrm>
            <a:prstGeom prst="rect">
              <a:avLst/>
            </a:prstGeom>
            <a:ln>
              <a:solidFill>
                <a:srgbClr val="000000"/>
              </a:solidFill>
            </a:ln>
          </p:spPr>
        </p:pic>
        <p:sp>
          <p:nvSpPr>
            <p:cNvPr id="12" name="TextBox 11"/>
            <p:cNvSpPr txBox="1"/>
            <p:nvPr/>
          </p:nvSpPr>
          <p:spPr>
            <a:xfrm rot="16200000">
              <a:off x="1093664" y="2963714"/>
              <a:ext cx="736099" cy="369332"/>
            </a:xfrm>
            <a:prstGeom prst="rect">
              <a:avLst/>
            </a:prstGeom>
            <a:noFill/>
          </p:spPr>
          <p:txBody>
            <a:bodyPr wrap="none" rtlCol="0">
              <a:spAutoFit/>
            </a:bodyPr>
            <a:lstStyle/>
            <a:p>
              <a:r>
                <a:rPr lang="en-US" dirty="0" smtClean="0"/>
                <a:t>22 </a:t>
              </a:r>
              <a:r>
                <a:rPr lang="en-US" dirty="0" err="1" smtClean="0"/>
                <a:t>lbs</a:t>
              </a:r>
              <a:endParaRPr lang="en-US" dirty="0"/>
            </a:p>
          </p:txBody>
        </p:sp>
      </p:grpSp>
      <p:grpSp>
        <p:nvGrpSpPr>
          <p:cNvPr id="15" name="Group 14"/>
          <p:cNvGrpSpPr/>
          <p:nvPr/>
        </p:nvGrpSpPr>
        <p:grpSpPr>
          <a:xfrm>
            <a:off x="0" y="4708167"/>
            <a:ext cx="1910603" cy="1344760"/>
            <a:chOff x="907716" y="4540751"/>
            <a:chExt cx="1910603" cy="1344760"/>
          </a:xfrm>
        </p:grpSpPr>
        <p:pic>
          <p:nvPicPr>
            <p:cNvPr id="6" name="Picture 5" descr="frog-lef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7047" y="4540751"/>
              <a:ext cx="1541272" cy="1344760"/>
            </a:xfrm>
            <a:prstGeom prst="rect">
              <a:avLst/>
            </a:prstGeom>
            <a:ln>
              <a:solidFill>
                <a:srgbClr val="000000"/>
              </a:solidFill>
            </a:ln>
          </p:spPr>
        </p:pic>
        <p:sp>
          <p:nvSpPr>
            <p:cNvPr id="14" name="TextBox 13"/>
            <p:cNvSpPr txBox="1"/>
            <p:nvPr/>
          </p:nvSpPr>
          <p:spPr>
            <a:xfrm rot="16200000">
              <a:off x="807688" y="5063960"/>
              <a:ext cx="569387" cy="369332"/>
            </a:xfrm>
            <a:prstGeom prst="rect">
              <a:avLst/>
            </a:prstGeom>
            <a:noFill/>
          </p:spPr>
          <p:txBody>
            <a:bodyPr wrap="none" rtlCol="0">
              <a:spAutoFit/>
            </a:bodyPr>
            <a:lstStyle/>
            <a:p>
              <a:r>
                <a:rPr lang="en-US" dirty="0" smtClean="0"/>
                <a:t>1 </a:t>
              </a:r>
              <a:r>
                <a:rPr lang="en-US" dirty="0" err="1" smtClean="0"/>
                <a:t>oz</a:t>
              </a:r>
              <a:endParaRPr lang="en-US" dirty="0"/>
            </a:p>
          </p:txBody>
        </p:sp>
      </p:grpSp>
      <p:grpSp>
        <p:nvGrpSpPr>
          <p:cNvPr id="18" name="Group 17"/>
          <p:cNvGrpSpPr/>
          <p:nvPr/>
        </p:nvGrpSpPr>
        <p:grpSpPr>
          <a:xfrm>
            <a:off x="4427576" y="2382658"/>
            <a:ext cx="3568774" cy="1692446"/>
            <a:chOff x="5398864" y="1996544"/>
            <a:chExt cx="2880787" cy="1233753"/>
          </a:xfrm>
        </p:grpSpPr>
        <p:pic>
          <p:nvPicPr>
            <p:cNvPr id="16" name="Picture 15" descr="rhin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8195" y="1996544"/>
              <a:ext cx="2511456" cy="1233753"/>
            </a:xfrm>
            <a:prstGeom prst="rect">
              <a:avLst/>
            </a:prstGeom>
            <a:ln>
              <a:solidFill>
                <a:srgbClr val="000000"/>
              </a:solidFill>
            </a:ln>
          </p:spPr>
        </p:pic>
        <p:sp>
          <p:nvSpPr>
            <p:cNvPr id="17" name="TextBox 16"/>
            <p:cNvSpPr txBox="1"/>
            <p:nvPr/>
          </p:nvSpPr>
          <p:spPr>
            <a:xfrm rot="16200000">
              <a:off x="5098849" y="2529177"/>
              <a:ext cx="969361" cy="369332"/>
            </a:xfrm>
            <a:prstGeom prst="rect">
              <a:avLst/>
            </a:prstGeom>
            <a:noFill/>
          </p:spPr>
          <p:txBody>
            <a:bodyPr wrap="none" rtlCol="0">
              <a:spAutoFit/>
            </a:bodyPr>
            <a:lstStyle/>
            <a:p>
              <a:r>
                <a:rPr lang="en-US" dirty="0" smtClean="0"/>
                <a:t>3000 </a:t>
              </a:r>
              <a:r>
                <a:rPr lang="en-US" dirty="0" err="1" smtClean="0"/>
                <a:t>lbs</a:t>
              </a:r>
              <a:endParaRPr lang="en-US" dirty="0"/>
            </a:p>
          </p:txBody>
        </p:sp>
      </p:grpSp>
      <p:grpSp>
        <p:nvGrpSpPr>
          <p:cNvPr id="21" name="Group 20"/>
          <p:cNvGrpSpPr/>
          <p:nvPr/>
        </p:nvGrpSpPr>
        <p:grpSpPr>
          <a:xfrm>
            <a:off x="4092423" y="5301954"/>
            <a:ext cx="2172114" cy="1134446"/>
            <a:chOff x="6456587" y="4710189"/>
            <a:chExt cx="2687412" cy="1265794"/>
          </a:xfrm>
        </p:grpSpPr>
        <p:pic>
          <p:nvPicPr>
            <p:cNvPr id="19" name="Picture 18" descr="tiger.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5918" y="4710189"/>
              <a:ext cx="2318081" cy="1265794"/>
            </a:xfrm>
            <a:prstGeom prst="rect">
              <a:avLst/>
            </a:prstGeom>
            <a:ln>
              <a:solidFill>
                <a:srgbClr val="000000"/>
              </a:solidFill>
            </a:ln>
          </p:spPr>
        </p:pic>
        <p:sp>
          <p:nvSpPr>
            <p:cNvPr id="20" name="TextBox 19"/>
            <p:cNvSpPr txBox="1"/>
            <p:nvPr/>
          </p:nvSpPr>
          <p:spPr>
            <a:xfrm rot="16200000">
              <a:off x="6215069" y="5205449"/>
              <a:ext cx="852367" cy="369332"/>
            </a:xfrm>
            <a:prstGeom prst="rect">
              <a:avLst/>
            </a:prstGeom>
            <a:noFill/>
          </p:spPr>
          <p:txBody>
            <a:bodyPr wrap="none" rtlCol="0">
              <a:spAutoFit/>
            </a:bodyPr>
            <a:lstStyle/>
            <a:p>
              <a:r>
                <a:rPr lang="en-US" dirty="0" smtClean="0"/>
                <a:t>700 </a:t>
              </a:r>
              <a:r>
                <a:rPr lang="en-US" dirty="0" err="1" smtClean="0"/>
                <a:t>lbs</a:t>
              </a:r>
              <a:endParaRPr lang="en-US" dirty="0"/>
            </a:p>
          </p:txBody>
        </p:sp>
      </p:grpSp>
      <p:grpSp>
        <p:nvGrpSpPr>
          <p:cNvPr id="24" name="Group 23"/>
          <p:cNvGrpSpPr/>
          <p:nvPr/>
        </p:nvGrpSpPr>
        <p:grpSpPr>
          <a:xfrm>
            <a:off x="6379556" y="5301954"/>
            <a:ext cx="2588044" cy="1261884"/>
            <a:chOff x="6186624" y="-119373"/>
            <a:chExt cx="2957376" cy="1261884"/>
          </a:xfrm>
        </p:grpSpPr>
        <p:pic>
          <p:nvPicPr>
            <p:cNvPr id="22" name="Picture 21" descr="whale.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5956" y="0"/>
              <a:ext cx="2588044" cy="1129034"/>
            </a:xfrm>
            <a:prstGeom prst="rect">
              <a:avLst/>
            </a:prstGeom>
            <a:ln>
              <a:solidFill>
                <a:srgbClr val="000000"/>
              </a:solidFill>
            </a:ln>
          </p:spPr>
        </p:pic>
        <p:sp>
          <p:nvSpPr>
            <p:cNvPr id="23" name="TextBox 22"/>
            <p:cNvSpPr txBox="1"/>
            <p:nvPr/>
          </p:nvSpPr>
          <p:spPr>
            <a:xfrm rot="16200000">
              <a:off x="5740348" y="326903"/>
              <a:ext cx="1261884" cy="369332"/>
            </a:xfrm>
            <a:prstGeom prst="rect">
              <a:avLst/>
            </a:prstGeom>
            <a:noFill/>
          </p:spPr>
          <p:txBody>
            <a:bodyPr wrap="none" rtlCol="0">
              <a:spAutoFit/>
            </a:bodyPr>
            <a:lstStyle/>
            <a:p>
              <a:r>
                <a:rPr lang="en-US" dirty="0" smtClean="0"/>
                <a:t>350,000 </a:t>
              </a:r>
              <a:r>
                <a:rPr lang="en-US" dirty="0" err="1" smtClean="0"/>
                <a:t>lbs</a:t>
              </a:r>
              <a:endParaRPr lang="en-US" dirty="0"/>
            </a:p>
          </p:txBody>
        </p:sp>
      </p:grpSp>
      <p:cxnSp>
        <p:nvCxnSpPr>
          <p:cNvPr id="26" name="Straight Arrow Connector 25"/>
          <p:cNvCxnSpPr/>
          <p:nvPr/>
        </p:nvCxnSpPr>
        <p:spPr>
          <a:xfrm flipH="1">
            <a:off x="3669066" y="1922887"/>
            <a:ext cx="500528" cy="778873"/>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17" idx="3"/>
          </p:cNvCxnSpPr>
          <p:nvPr/>
        </p:nvCxnSpPr>
        <p:spPr>
          <a:xfrm>
            <a:off x="4427575" y="1922887"/>
            <a:ext cx="228769" cy="778874"/>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190657" y="4142823"/>
            <a:ext cx="517909" cy="1176772"/>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5468319" y="4134406"/>
            <a:ext cx="796218" cy="996942"/>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934906" y="3942396"/>
            <a:ext cx="968530" cy="661946"/>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2593042" y="3942396"/>
            <a:ext cx="775107" cy="765771"/>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2" name="Picture 1" descr="SimoneBile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42237" y="411326"/>
            <a:ext cx="2593041" cy="1512607"/>
          </a:xfrm>
          <a:prstGeom prst="rect">
            <a:avLst/>
          </a:prstGeom>
          <a:ln>
            <a:solidFill>
              <a:schemeClr val="tx1"/>
            </a:solidFill>
          </a:ln>
        </p:spPr>
      </p:pic>
      <p:sp>
        <p:nvSpPr>
          <p:cNvPr id="3" name="TextBox 2"/>
          <p:cNvSpPr txBox="1"/>
          <p:nvPr/>
        </p:nvSpPr>
        <p:spPr>
          <a:xfrm rot="16200000">
            <a:off x="2631388" y="911412"/>
            <a:ext cx="852367" cy="369332"/>
          </a:xfrm>
          <a:prstGeom prst="rect">
            <a:avLst/>
          </a:prstGeom>
          <a:noFill/>
        </p:spPr>
        <p:txBody>
          <a:bodyPr wrap="none" rtlCol="0">
            <a:spAutoFit/>
          </a:bodyPr>
          <a:lstStyle/>
          <a:p>
            <a:r>
              <a:rPr lang="en-US" dirty="0" smtClean="0"/>
              <a:t>104 </a:t>
            </a:r>
            <a:r>
              <a:rPr lang="en-US" dirty="0" err="1" smtClean="0"/>
              <a:t>lbs</a:t>
            </a:r>
            <a:endParaRPr lang="en-US" dirty="0"/>
          </a:p>
        </p:txBody>
      </p:sp>
      <p:pic>
        <p:nvPicPr>
          <p:cNvPr id="43" name="Picture 42" descr="tre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a:off x="-75033" y="16625"/>
            <a:ext cx="9144000" cy="6841375"/>
          </a:xfrm>
          <a:prstGeom prst="rect">
            <a:avLst/>
          </a:prstGeom>
        </p:spPr>
      </p:pic>
    </p:spTree>
    <p:extLst>
      <p:ext uri="{BB962C8B-B14F-4D97-AF65-F5344CB8AC3E}">
        <p14:creationId xmlns:p14="http://schemas.microsoft.com/office/powerpoint/2010/main" val="4147242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10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43"/>
                                        </p:tgtEl>
                                      </p:cBhvr>
                                    </p:animEffect>
                                    <p:set>
                                      <p:cBhvr>
                                        <p:cTn id="12"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oyal_famil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038" y="185790"/>
            <a:ext cx="5317794" cy="6540886"/>
          </a:xfrm>
          <a:prstGeom prst="rect">
            <a:avLst/>
          </a:prstGeom>
        </p:spPr>
      </p:pic>
    </p:spTree>
    <p:extLst>
      <p:ext uri="{BB962C8B-B14F-4D97-AF65-F5344CB8AC3E}">
        <p14:creationId xmlns:p14="http://schemas.microsoft.com/office/powerpoint/2010/main" val="6801039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7420"/>
          </a:xfrm>
        </p:spPr>
        <p:txBody>
          <a:bodyPr>
            <a:normAutofit fontScale="90000"/>
          </a:bodyPr>
          <a:lstStyle/>
          <a:p>
            <a:r>
              <a:rPr lang="en-US" dirty="0" smtClean="0"/>
              <a:t>Data Structures</a:t>
            </a:r>
            <a:endParaRPr lang="en-US" dirty="0"/>
          </a:p>
        </p:txBody>
      </p:sp>
      <p:sp>
        <p:nvSpPr>
          <p:cNvPr id="3" name="Content Placeholder 2"/>
          <p:cNvSpPr>
            <a:spLocks noGrp="1"/>
          </p:cNvSpPr>
          <p:nvPr>
            <p:ph idx="1"/>
          </p:nvPr>
        </p:nvSpPr>
        <p:spPr>
          <a:xfrm>
            <a:off x="457200" y="1159172"/>
            <a:ext cx="8229600" cy="763715"/>
          </a:xfrm>
        </p:spPr>
        <p:txBody>
          <a:bodyPr>
            <a:noAutofit/>
          </a:bodyPr>
          <a:lstStyle/>
          <a:p>
            <a:r>
              <a:rPr lang="en-US" dirty="0" smtClean="0">
                <a:solidFill>
                  <a:srgbClr val="7F7F7F"/>
                </a:solidFill>
              </a:rPr>
              <a:t>Contain multiple objects, usually of same type</a:t>
            </a:r>
          </a:p>
          <a:p>
            <a:r>
              <a:rPr lang="en-US" dirty="0" smtClean="0">
                <a:solidFill>
                  <a:srgbClr val="7F7F7F"/>
                </a:solidFill>
              </a:rPr>
              <a:t>Describe relationships among the objects</a:t>
            </a:r>
          </a:p>
          <a:p>
            <a:r>
              <a:rPr lang="en-US" dirty="0" smtClean="0"/>
              <a:t>A way to process the objects </a:t>
            </a:r>
            <a:r>
              <a:rPr lang="en-US" b="1" i="1" u="sng" dirty="0" smtClean="0"/>
              <a:t>in order</a:t>
            </a:r>
            <a:r>
              <a:rPr lang="en-US" dirty="0" smtClean="0"/>
              <a:t> </a:t>
            </a:r>
            <a:endParaRPr lang="en-US" dirty="0"/>
          </a:p>
        </p:txBody>
      </p:sp>
    </p:spTree>
    <p:extLst>
      <p:ext uri="{BB962C8B-B14F-4D97-AF65-F5344CB8AC3E}">
        <p14:creationId xmlns:p14="http://schemas.microsoft.com/office/powerpoint/2010/main" val="196215255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407494" y="3859860"/>
            <a:ext cx="4617370" cy="646331"/>
          </a:xfrm>
          <a:prstGeom prst="rect">
            <a:avLst/>
          </a:prstGeom>
          <a:noFill/>
        </p:spPr>
        <p:txBody>
          <a:bodyPr wrap="none" rtlCol="0">
            <a:spAutoFit/>
          </a:bodyPr>
          <a:lstStyle/>
          <a:p>
            <a:r>
              <a:rPr lang="en-US" sz="3600" dirty="0" err="1" smtClean="0">
                <a:solidFill>
                  <a:srgbClr val="0000FF"/>
                </a:solidFill>
                <a:latin typeface="Courier"/>
                <a:cs typeface="Courier"/>
              </a:rPr>
              <a:t>ArrayList</a:t>
            </a:r>
            <a:r>
              <a:rPr lang="en-US" sz="3600" dirty="0" smtClean="0">
                <a:solidFill>
                  <a:srgbClr val="0000FF"/>
                </a:solidFill>
                <a:latin typeface="Courier"/>
                <a:cs typeface="Courier"/>
              </a:rPr>
              <a:t>&lt;Robot&gt;</a:t>
            </a:r>
            <a:endParaRPr lang="en-US" sz="3600" dirty="0">
              <a:solidFill>
                <a:srgbClr val="0000FF"/>
              </a:solidFill>
              <a:latin typeface="Courier"/>
              <a:cs typeface="Courier"/>
            </a:endParaRPr>
          </a:p>
        </p:txBody>
      </p:sp>
      <p:grpSp>
        <p:nvGrpSpPr>
          <p:cNvPr id="5" name="Group 4"/>
          <p:cNvGrpSpPr/>
          <p:nvPr/>
        </p:nvGrpSpPr>
        <p:grpSpPr>
          <a:xfrm>
            <a:off x="4042171" y="251463"/>
            <a:ext cx="1530384" cy="6260884"/>
            <a:chOff x="6763138" y="288507"/>
            <a:chExt cx="1530384" cy="6260884"/>
          </a:xfrm>
        </p:grpSpPr>
        <p:pic>
          <p:nvPicPr>
            <p:cNvPr id="6" name="Picture 5" descr="Bender_Rodriguez.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897" y="359070"/>
              <a:ext cx="1244919" cy="1810791"/>
            </a:xfrm>
            <a:prstGeom prst="rect">
              <a:avLst/>
            </a:prstGeom>
          </p:spPr>
        </p:pic>
        <p:pic>
          <p:nvPicPr>
            <p:cNvPr id="7" name="Picture 6" descr="robotha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3138" y="2494806"/>
              <a:ext cx="1530384" cy="1820906"/>
            </a:xfrm>
            <a:prstGeom prst="rect">
              <a:avLst/>
            </a:prstGeom>
          </p:spPr>
        </p:pic>
        <p:grpSp>
          <p:nvGrpSpPr>
            <p:cNvPr id="8" name="Group 7"/>
            <p:cNvGrpSpPr/>
            <p:nvPr/>
          </p:nvGrpSpPr>
          <p:grpSpPr>
            <a:xfrm>
              <a:off x="6844298" y="288507"/>
              <a:ext cx="1396306" cy="6260884"/>
              <a:chOff x="6844298" y="288507"/>
              <a:chExt cx="1396306" cy="4903140"/>
            </a:xfrm>
          </p:grpSpPr>
          <p:sp>
            <p:nvSpPr>
              <p:cNvPr id="10" name="Rectangle 9"/>
              <p:cNvSpPr/>
              <p:nvPr/>
            </p:nvSpPr>
            <p:spPr>
              <a:xfrm>
                <a:off x="6844299" y="288507"/>
                <a:ext cx="1389241" cy="1634380"/>
              </a:xfrm>
              <a:prstGeom prst="rect">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844298" y="1922887"/>
                <a:ext cx="1389241" cy="1634380"/>
              </a:xfrm>
              <a:prstGeom prst="rect">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851363" y="3557267"/>
                <a:ext cx="1389241" cy="1634380"/>
              </a:xfrm>
              <a:prstGeom prst="rect">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descr="star-wars-bb8-robot-toy-by-spher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0199" y="4944193"/>
              <a:ext cx="1276617" cy="1276617"/>
            </a:xfrm>
            <a:prstGeom prst="rect">
              <a:avLst/>
            </a:prstGeom>
          </p:spPr>
        </p:pic>
      </p:grpSp>
      <p:sp>
        <p:nvSpPr>
          <p:cNvPr id="13" name="TextBox 12"/>
          <p:cNvSpPr txBox="1"/>
          <p:nvPr/>
        </p:nvSpPr>
        <p:spPr>
          <a:xfrm>
            <a:off x="5643328" y="5078895"/>
            <a:ext cx="470652" cy="769441"/>
          </a:xfrm>
          <a:prstGeom prst="rect">
            <a:avLst/>
          </a:prstGeom>
          <a:noFill/>
        </p:spPr>
        <p:txBody>
          <a:bodyPr wrap="none" rtlCol="0">
            <a:spAutoFit/>
          </a:bodyPr>
          <a:lstStyle/>
          <a:p>
            <a:r>
              <a:rPr lang="en-US" sz="4400" dirty="0" smtClean="0"/>
              <a:t>0</a:t>
            </a:r>
            <a:endParaRPr lang="en-US" sz="4400" dirty="0"/>
          </a:p>
        </p:txBody>
      </p:sp>
      <p:sp>
        <p:nvSpPr>
          <p:cNvPr id="14" name="TextBox 13"/>
          <p:cNvSpPr txBox="1"/>
          <p:nvPr/>
        </p:nvSpPr>
        <p:spPr>
          <a:xfrm>
            <a:off x="5643328" y="2908151"/>
            <a:ext cx="470652" cy="769441"/>
          </a:xfrm>
          <a:prstGeom prst="rect">
            <a:avLst/>
          </a:prstGeom>
          <a:noFill/>
        </p:spPr>
        <p:txBody>
          <a:bodyPr wrap="none" rtlCol="0">
            <a:spAutoFit/>
          </a:bodyPr>
          <a:lstStyle/>
          <a:p>
            <a:r>
              <a:rPr lang="en-US" sz="4400" dirty="0" smtClean="0"/>
              <a:t>1</a:t>
            </a:r>
            <a:endParaRPr lang="en-US" sz="4400" dirty="0"/>
          </a:p>
        </p:txBody>
      </p:sp>
      <p:sp>
        <p:nvSpPr>
          <p:cNvPr id="15" name="TextBox 14"/>
          <p:cNvSpPr txBox="1"/>
          <p:nvPr/>
        </p:nvSpPr>
        <p:spPr>
          <a:xfrm>
            <a:off x="5643328" y="737407"/>
            <a:ext cx="470652" cy="769441"/>
          </a:xfrm>
          <a:prstGeom prst="rect">
            <a:avLst/>
          </a:prstGeom>
          <a:noFill/>
        </p:spPr>
        <p:txBody>
          <a:bodyPr wrap="none" rtlCol="0">
            <a:spAutoFit/>
          </a:bodyPr>
          <a:lstStyle/>
          <a:p>
            <a:r>
              <a:rPr lang="en-US" sz="4400" dirty="0" smtClean="0"/>
              <a:t>2</a:t>
            </a:r>
            <a:endParaRPr lang="en-US" sz="4400" dirty="0"/>
          </a:p>
        </p:txBody>
      </p:sp>
      <p:sp>
        <p:nvSpPr>
          <p:cNvPr id="16" name="5-Point Star 15"/>
          <p:cNvSpPr/>
          <p:nvPr/>
        </p:nvSpPr>
        <p:spPr>
          <a:xfrm>
            <a:off x="4306769" y="5078895"/>
            <a:ext cx="952546" cy="933717"/>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5-Point Star 16"/>
          <p:cNvSpPr/>
          <p:nvPr/>
        </p:nvSpPr>
        <p:spPr>
          <a:xfrm>
            <a:off x="4306769" y="2908151"/>
            <a:ext cx="952546" cy="933717"/>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5-Point Star 17"/>
          <p:cNvSpPr/>
          <p:nvPr/>
        </p:nvSpPr>
        <p:spPr>
          <a:xfrm>
            <a:off x="4306769" y="764561"/>
            <a:ext cx="952546" cy="933717"/>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32728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1200"/>
                                        <p:tgtEl>
                                          <p:spTgt spid="16"/>
                                        </p:tgtEl>
                                      </p:cBhvr>
                                    </p:animEffect>
                                  </p:childTnLst>
                                </p:cTn>
                              </p:par>
                            </p:childTnLst>
                          </p:cTn>
                        </p:par>
                        <p:par>
                          <p:cTn id="8" fill="hold">
                            <p:stCondLst>
                              <p:cond delay="1200"/>
                            </p:stCondLst>
                            <p:childTnLst>
                              <p:par>
                                <p:cTn id="9" presetID="9"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childTnLst>
                          </p:cTn>
                        </p:par>
                        <p:par>
                          <p:cTn id="12" fill="hold">
                            <p:stCondLst>
                              <p:cond delay="1700"/>
                            </p:stCondLst>
                            <p:childTnLst>
                              <p:par>
                                <p:cTn id="13" presetID="9"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12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oyal_famil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038" y="185790"/>
            <a:ext cx="5317794" cy="6540886"/>
          </a:xfrm>
          <a:prstGeom prst="rect">
            <a:avLst/>
          </a:prstGeom>
        </p:spPr>
      </p:pic>
      <p:sp>
        <p:nvSpPr>
          <p:cNvPr id="3" name="5-Point Star 2"/>
          <p:cNvSpPr/>
          <p:nvPr/>
        </p:nvSpPr>
        <p:spPr>
          <a:xfrm>
            <a:off x="3685738" y="288714"/>
            <a:ext cx="778821" cy="728018"/>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5-Point Star 5"/>
          <p:cNvSpPr/>
          <p:nvPr/>
        </p:nvSpPr>
        <p:spPr>
          <a:xfrm>
            <a:off x="2141038" y="1441029"/>
            <a:ext cx="778821" cy="562876"/>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5-Point Star 7"/>
          <p:cNvSpPr/>
          <p:nvPr/>
        </p:nvSpPr>
        <p:spPr>
          <a:xfrm>
            <a:off x="2115702" y="4915514"/>
            <a:ext cx="778821" cy="562876"/>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5-Point Star 8"/>
          <p:cNvSpPr/>
          <p:nvPr/>
        </p:nvSpPr>
        <p:spPr>
          <a:xfrm>
            <a:off x="2115702" y="5938701"/>
            <a:ext cx="778821" cy="562876"/>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5-Point Star 9"/>
          <p:cNvSpPr/>
          <p:nvPr/>
        </p:nvSpPr>
        <p:spPr>
          <a:xfrm>
            <a:off x="2894523" y="3903600"/>
            <a:ext cx="778821" cy="562876"/>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5-Point Star 10"/>
          <p:cNvSpPr/>
          <p:nvPr/>
        </p:nvSpPr>
        <p:spPr>
          <a:xfrm>
            <a:off x="4890165" y="1441029"/>
            <a:ext cx="778821" cy="562876"/>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5-Point Star 11"/>
          <p:cNvSpPr/>
          <p:nvPr/>
        </p:nvSpPr>
        <p:spPr>
          <a:xfrm>
            <a:off x="6213145" y="1581338"/>
            <a:ext cx="778821" cy="562876"/>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5-Point Star 12"/>
          <p:cNvSpPr/>
          <p:nvPr/>
        </p:nvSpPr>
        <p:spPr>
          <a:xfrm>
            <a:off x="2814942" y="5932332"/>
            <a:ext cx="778821" cy="562876"/>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006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childTnLst>
                          </p:cTn>
                        </p:par>
                        <p:par>
                          <p:cTn id="20" fill="hold">
                            <p:stCondLst>
                              <p:cond delay="2000"/>
                            </p:stCondLst>
                            <p:childTnLst>
                              <p:par>
                                <p:cTn id="21" presetID="9" presetClass="entr" presetSubtype="0" fill="hold" grpId="1"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P spid="10" grpId="0" animBg="1"/>
      <p:bldP spid="11" grpId="0" animBg="1"/>
      <p:bldP spid="12"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658135" y="2169202"/>
            <a:ext cx="5602712" cy="741592"/>
          </a:xfrm>
        </p:spPr>
        <p:txBody>
          <a:bodyPr>
            <a:normAutofit fontScale="90000"/>
          </a:bodyPr>
          <a:lstStyle/>
          <a:p>
            <a:r>
              <a:rPr lang="en-US" dirty="0" smtClean="0"/>
              <a:t>Today</a:t>
            </a:r>
            <a:endParaRPr lang="en-US" dirty="0"/>
          </a:p>
        </p:txBody>
      </p:sp>
      <p:sp>
        <p:nvSpPr>
          <p:cNvPr id="3" name="Subtitle 2"/>
          <p:cNvSpPr>
            <a:spLocks noGrp="1"/>
          </p:cNvSpPr>
          <p:nvPr>
            <p:ph type="subTitle" idx="4294967295"/>
          </p:nvPr>
        </p:nvSpPr>
        <p:spPr>
          <a:xfrm>
            <a:off x="1658135" y="2946074"/>
            <a:ext cx="6400800" cy="1752600"/>
          </a:xfrm>
        </p:spPr>
        <p:txBody>
          <a:bodyPr/>
          <a:lstStyle/>
          <a:p>
            <a:r>
              <a:rPr lang="en-US" dirty="0"/>
              <a:t>Administration</a:t>
            </a:r>
          </a:p>
          <a:p>
            <a:r>
              <a:rPr lang="en-US" dirty="0" smtClean="0"/>
              <a:t>Defining data </a:t>
            </a:r>
            <a:r>
              <a:rPr lang="en-US" dirty="0"/>
              <a:t>structures</a:t>
            </a:r>
          </a:p>
          <a:p>
            <a:pPr marL="0" indent="0">
              <a:buNone/>
            </a:pPr>
            <a:endParaRPr lang="en-US" dirty="0"/>
          </a:p>
        </p:txBody>
      </p:sp>
      <p:pic>
        <p:nvPicPr>
          <p:cNvPr id="8" name="Picture 7" descr="Fig4_Quality_vs_Superiority.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529" y="4833871"/>
            <a:ext cx="4318320" cy="1615581"/>
          </a:xfrm>
          <a:prstGeom prst="rect">
            <a:avLst/>
          </a:prstGeom>
          <a:ln>
            <a:solidFill>
              <a:schemeClr val="tx1"/>
            </a:solidFill>
          </a:ln>
        </p:spPr>
      </p:pic>
      <p:pic>
        <p:nvPicPr>
          <p:cNvPr id="9" name="Picture 8" descr="Fig2_Representatives_with_callouts.tiff"/>
          <p:cNvPicPr>
            <a:picLocks noChangeAspect="1"/>
          </p:cNvPicPr>
          <p:nvPr/>
        </p:nvPicPr>
        <p:blipFill>
          <a:blip r:embed="rId4"/>
          <a:stretch>
            <a:fillRect/>
          </a:stretch>
        </p:blipFill>
        <p:spPr>
          <a:xfrm>
            <a:off x="5031747" y="4833871"/>
            <a:ext cx="3924590" cy="1609857"/>
          </a:xfrm>
          <a:prstGeom prst="rect">
            <a:avLst/>
          </a:prstGeom>
          <a:ln w="15875">
            <a:solidFill>
              <a:schemeClr val="tx1"/>
            </a:solidFill>
          </a:ln>
        </p:spPr>
      </p:pic>
      <p:sp>
        <p:nvSpPr>
          <p:cNvPr id="4" name="Rectangle 3"/>
          <p:cNvSpPr/>
          <p:nvPr/>
        </p:nvSpPr>
        <p:spPr>
          <a:xfrm>
            <a:off x="453859" y="3598030"/>
            <a:ext cx="7035830" cy="1046954"/>
          </a:xfrm>
          <a:prstGeom prst="rect">
            <a:avLst/>
          </a:prstGeom>
          <a:solidFill>
            <a:schemeClr val="bg1">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oct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5666" y="249942"/>
            <a:ext cx="3087273" cy="1831659"/>
          </a:xfrm>
          <a:prstGeom prst="rect">
            <a:avLst/>
          </a:prstGeom>
          <a:ln>
            <a:solidFill>
              <a:srgbClr val="000000"/>
            </a:solidFill>
          </a:ln>
        </p:spPr>
      </p:pic>
      <p:pic>
        <p:nvPicPr>
          <p:cNvPr id="13" name="Picture 12" descr="oceanspac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5194" y="237960"/>
            <a:ext cx="2650651" cy="1855622"/>
          </a:xfrm>
          <a:prstGeom prst="rect">
            <a:avLst/>
          </a:prstGeom>
          <a:ln>
            <a:solidFill>
              <a:srgbClr val="000000"/>
            </a:solidFill>
          </a:ln>
        </p:spPr>
      </p:pic>
      <p:pic>
        <p:nvPicPr>
          <p:cNvPr id="14" name="Picture 6" descr="DNA-hirez.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38054" y="249942"/>
            <a:ext cx="2805357" cy="1831659"/>
          </a:xfrm>
          <a:prstGeom prst="rect">
            <a:avLst/>
          </a:prstGeom>
          <a:solidFill>
            <a:schemeClr val="tx1"/>
          </a:solidFill>
          <a:ln>
            <a:noFill/>
          </a:ln>
        </p:spPr>
      </p:pic>
    </p:spTree>
    <p:extLst>
      <p:ext uri="{BB962C8B-B14F-4D97-AF65-F5344CB8AC3E}">
        <p14:creationId xmlns:p14="http://schemas.microsoft.com/office/powerpoint/2010/main" val="20880503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oyal_famil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038" y="185790"/>
            <a:ext cx="5317794" cy="6540886"/>
          </a:xfrm>
          <a:prstGeom prst="rect">
            <a:avLst/>
          </a:prstGeom>
        </p:spPr>
      </p:pic>
      <p:sp>
        <p:nvSpPr>
          <p:cNvPr id="19" name="5-Point Star 18"/>
          <p:cNvSpPr/>
          <p:nvPr/>
        </p:nvSpPr>
        <p:spPr>
          <a:xfrm>
            <a:off x="6198178" y="1564517"/>
            <a:ext cx="778821" cy="562876"/>
          </a:xfrm>
          <a:prstGeom prst="star5">
            <a:avLst/>
          </a:prstGeom>
          <a:solidFill>
            <a:srgbClr val="FF66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5-Point Star 19"/>
          <p:cNvSpPr/>
          <p:nvPr/>
        </p:nvSpPr>
        <p:spPr>
          <a:xfrm>
            <a:off x="4886480" y="1564517"/>
            <a:ext cx="778821" cy="562876"/>
          </a:xfrm>
          <a:prstGeom prst="star5">
            <a:avLst/>
          </a:prstGeom>
          <a:solidFill>
            <a:srgbClr val="FF66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5-Point Star 20"/>
          <p:cNvSpPr/>
          <p:nvPr/>
        </p:nvSpPr>
        <p:spPr>
          <a:xfrm>
            <a:off x="3557142" y="1564517"/>
            <a:ext cx="778821" cy="562876"/>
          </a:xfrm>
          <a:prstGeom prst="star5">
            <a:avLst/>
          </a:prstGeom>
          <a:solidFill>
            <a:srgbClr val="FF66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5-Point Star 21"/>
          <p:cNvSpPr/>
          <p:nvPr/>
        </p:nvSpPr>
        <p:spPr>
          <a:xfrm>
            <a:off x="2141038" y="1564517"/>
            <a:ext cx="778821" cy="562876"/>
          </a:xfrm>
          <a:prstGeom prst="star5">
            <a:avLst/>
          </a:prstGeom>
          <a:solidFill>
            <a:srgbClr val="FF66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5-Point Star 22"/>
          <p:cNvSpPr/>
          <p:nvPr/>
        </p:nvSpPr>
        <p:spPr>
          <a:xfrm>
            <a:off x="4732647" y="429112"/>
            <a:ext cx="778821" cy="562876"/>
          </a:xfrm>
          <a:prstGeom prst="star5">
            <a:avLst/>
          </a:prstGeom>
          <a:solidFill>
            <a:srgbClr val="FF66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5-Point Star 23"/>
          <p:cNvSpPr/>
          <p:nvPr/>
        </p:nvSpPr>
        <p:spPr>
          <a:xfrm>
            <a:off x="3659568" y="429112"/>
            <a:ext cx="778821" cy="562876"/>
          </a:xfrm>
          <a:prstGeom prst="star5">
            <a:avLst/>
          </a:prstGeom>
          <a:solidFill>
            <a:srgbClr val="FF66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35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dissolve">
                                      <p:cBhvr>
                                        <p:cTn id="11" dur="500"/>
                                        <p:tgtEl>
                                          <p:spTgt spid="20"/>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dissolve">
                                      <p:cBhvr>
                                        <p:cTn id="19" dur="500"/>
                                        <p:tgtEl>
                                          <p:spTgt spid="22"/>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500"/>
                                        <p:tgtEl>
                                          <p:spTgt spid="23"/>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38717" y="4789978"/>
            <a:ext cx="2177954" cy="966446"/>
            <a:chOff x="4549400" y="2657565"/>
            <a:chExt cx="2177954" cy="966446"/>
          </a:xfrm>
        </p:grpSpPr>
        <p:pic>
          <p:nvPicPr>
            <p:cNvPr id="8" name="Picture 7" descr="dolph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6765" y="2657565"/>
              <a:ext cx="1770589" cy="966446"/>
            </a:xfrm>
            <a:prstGeom prst="rect">
              <a:avLst/>
            </a:prstGeom>
            <a:ln>
              <a:solidFill>
                <a:srgbClr val="000000"/>
              </a:solidFill>
            </a:ln>
          </p:spPr>
        </p:pic>
        <p:sp>
          <p:nvSpPr>
            <p:cNvPr id="9" name="TextBox 8"/>
            <p:cNvSpPr txBox="1"/>
            <p:nvPr/>
          </p:nvSpPr>
          <p:spPr>
            <a:xfrm rot="16200000">
              <a:off x="4307882" y="3013161"/>
              <a:ext cx="852367" cy="369332"/>
            </a:xfrm>
            <a:prstGeom prst="rect">
              <a:avLst/>
            </a:prstGeom>
            <a:noFill/>
          </p:spPr>
          <p:txBody>
            <a:bodyPr wrap="none" rtlCol="0">
              <a:spAutoFit/>
            </a:bodyPr>
            <a:lstStyle/>
            <a:p>
              <a:r>
                <a:rPr lang="en-US" dirty="0" smtClean="0"/>
                <a:t>110 </a:t>
              </a:r>
              <a:r>
                <a:rPr lang="en-US" dirty="0" err="1" smtClean="0"/>
                <a:t>lbs</a:t>
              </a:r>
              <a:endParaRPr lang="en-US" dirty="0"/>
            </a:p>
          </p:txBody>
        </p:sp>
      </p:grpSp>
      <p:grpSp>
        <p:nvGrpSpPr>
          <p:cNvPr id="13" name="Group 12"/>
          <p:cNvGrpSpPr/>
          <p:nvPr/>
        </p:nvGrpSpPr>
        <p:grpSpPr>
          <a:xfrm>
            <a:off x="791731" y="2382658"/>
            <a:ext cx="2718577" cy="1486591"/>
            <a:chOff x="1277048" y="2547711"/>
            <a:chExt cx="1768085" cy="1102333"/>
          </a:xfrm>
        </p:grpSpPr>
        <p:pic>
          <p:nvPicPr>
            <p:cNvPr id="5" name="Picture 4" descr="Beagle2WDHo_Ap6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775" y="2547711"/>
              <a:ext cx="1369358" cy="1102333"/>
            </a:xfrm>
            <a:prstGeom prst="rect">
              <a:avLst/>
            </a:prstGeom>
            <a:ln>
              <a:solidFill>
                <a:srgbClr val="000000"/>
              </a:solidFill>
            </a:ln>
          </p:spPr>
        </p:pic>
        <p:sp>
          <p:nvSpPr>
            <p:cNvPr id="12" name="TextBox 11"/>
            <p:cNvSpPr txBox="1"/>
            <p:nvPr/>
          </p:nvSpPr>
          <p:spPr>
            <a:xfrm rot="16200000">
              <a:off x="1093664" y="2963714"/>
              <a:ext cx="736099" cy="369332"/>
            </a:xfrm>
            <a:prstGeom prst="rect">
              <a:avLst/>
            </a:prstGeom>
            <a:noFill/>
          </p:spPr>
          <p:txBody>
            <a:bodyPr wrap="none" rtlCol="0">
              <a:spAutoFit/>
            </a:bodyPr>
            <a:lstStyle/>
            <a:p>
              <a:r>
                <a:rPr lang="en-US" dirty="0" smtClean="0"/>
                <a:t>22 </a:t>
              </a:r>
              <a:r>
                <a:rPr lang="en-US" dirty="0" err="1" smtClean="0"/>
                <a:t>lbs</a:t>
              </a:r>
              <a:endParaRPr lang="en-US" dirty="0"/>
            </a:p>
          </p:txBody>
        </p:sp>
      </p:grpSp>
      <p:grpSp>
        <p:nvGrpSpPr>
          <p:cNvPr id="15" name="Group 14"/>
          <p:cNvGrpSpPr/>
          <p:nvPr/>
        </p:nvGrpSpPr>
        <p:grpSpPr>
          <a:xfrm>
            <a:off x="0" y="4708167"/>
            <a:ext cx="1910603" cy="1344760"/>
            <a:chOff x="907716" y="4540751"/>
            <a:chExt cx="1910603" cy="1344760"/>
          </a:xfrm>
        </p:grpSpPr>
        <p:pic>
          <p:nvPicPr>
            <p:cNvPr id="6" name="Picture 5" descr="frog-lef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7047" y="4540751"/>
              <a:ext cx="1541272" cy="1344760"/>
            </a:xfrm>
            <a:prstGeom prst="rect">
              <a:avLst/>
            </a:prstGeom>
            <a:ln>
              <a:solidFill>
                <a:srgbClr val="000000"/>
              </a:solidFill>
            </a:ln>
          </p:spPr>
        </p:pic>
        <p:sp>
          <p:nvSpPr>
            <p:cNvPr id="14" name="TextBox 13"/>
            <p:cNvSpPr txBox="1"/>
            <p:nvPr/>
          </p:nvSpPr>
          <p:spPr>
            <a:xfrm rot="16200000">
              <a:off x="807688" y="5063960"/>
              <a:ext cx="569387" cy="369332"/>
            </a:xfrm>
            <a:prstGeom prst="rect">
              <a:avLst/>
            </a:prstGeom>
            <a:noFill/>
          </p:spPr>
          <p:txBody>
            <a:bodyPr wrap="none" rtlCol="0">
              <a:spAutoFit/>
            </a:bodyPr>
            <a:lstStyle/>
            <a:p>
              <a:r>
                <a:rPr lang="en-US" dirty="0" smtClean="0"/>
                <a:t>1 </a:t>
              </a:r>
              <a:r>
                <a:rPr lang="en-US" dirty="0" err="1" smtClean="0"/>
                <a:t>oz</a:t>
              </a:r>
              <a:endParaRPr lang="en-US" dirty="0"/>
            </a:p>
          </p:txBody>
        </p:sp>
      </p:grpSp>
      <p:grpSp>
        <p:nvGrpSpPr>
          <p:cNvPr id="18" name="Group 17"/>
          <p:cNvGrpSpPr/>
          <p:nvPr/>
        </p:nvGrpSpPr>
        <p:grpSpPr>
          <a:xfrm>
            <a:off x="4427576" y="2382658"/>
            <a:ext cx="3568774" cy="1692446"/>
            <a:chOff x="5398864" y="1996544"/>
            <a:chExt cx="2880787" cy="1233753"/>
          </a:xfrm>
        </p:grpSpPr>
        <p:pic>
          <p:nvPicPr>
            <p:cNvPr id="16" name="Picture 15" descr="rhin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8195" y="1996544"/>
              <a:ext cx="2511456" cy="1233753"/>
            </a:xfrm>
            <a:prstGeom prst="rect">
              <a:avLst/>
            </a:prstGeom>
            <a:ln>
              <a:solidFill>
                <a:srgbClr val="000000"/>
              </a:solidFill>
            </a:ln>
          </p:spPr>
        </p:pic>
        <p:sp>
          <p:nvSpPr>
            <p:cNvPr id="17" name="TextBox 16"/>
            <p:cNvSpPr txBox="1"/>
            <p:nvPr/>
          </p:nvSpPr>
          <p:spPr>
            <a:xfrm rot="16200000">
              <a:off x="5098849" y="2529177"/>
              <a:ext cx="969361" cy="369332"/>
            </a:xfrm>
            <a:prstGeom prst="rect">
              <a:avLst/>
            </a:prstGeom>
            <a:noFill/>
          </p:spPr>
          <p:txBody>
            <a:bodyPr wrap="none" rtlCol="0">
              <a:spAutoFit/>
            </a:bodyPr>
            <a:lstStyle/>
            <a:p>
              <a:r>
                <a:rPr lang="en-US" dirty="0" smtClean="0"/>
                <a:t>3000 </a:t>
              </a:r>
              <a:r>
                <a:rPr lang="en-US" dirty="0" err="1" smtClean="0"/>
                <a:t>lbs</a:t>
              </a:r>
              <a:endParaRPr lang="en-US" dirty="0"/>
            </a:p>
          </p:txBody>
        </p:sp>
      </p:grpSp>
      <p:grpSp>
        <p:nvGrpSpPr>
          <p:cNvPr id="21" name="Group 20"/>
          <p:cNvGrpSpPr/>
          <p:nvPr/>
        </p:nvGrpSpPr>
        <p:grpSpPr>
          <a:xfrm>
            <a:off x="4092423" y="5301954"/>
            <a:ext cx="2172114" cy="1134446"/>
            <a:chOff x="6456587" y="4710189"/>
            <a:chExt cx="2687412" cy="1265794"/>
          </a:xfrm>
        </p:grpSpPr>
        <p:pic>
          <p:nvPicPr>
            <p:cNvPr id="19" name="Picture 18" descr="tiger.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5918" y="4710189"/>
              <a:ext cx="2318081" cy="1265794"/>
            </a:xfrm>
            <a:prstGeom prst="rect">
              <a:avLst/>
            </a:prstGeom>
            <a:ln>
              <a:solidFill>
                <a:srgbClr val="000000"/>
              </a:solidFill>
            </a:ln>
          </p:spPr>
        </p:pic>
        <p:sp>
          <p:nvSpPr>
            <p:cNvPr id="20" name="TextBox 19"/>
            <p:cNvSpPr txBox="1"/>
            <p:nvPr/>
          </p:nvSpPr>
          <p:spPr>
            <a:xfrm rot="16200000">
              <a:off x="6215069" y="5205449"/>
              <a:ext cx="852367" cy="369332"/>
            </a:xfrm>
            <a:prstGeom prst="rect">
              <a:avLst/>
            </a:prstGeom>
            <a:noFill/>
          </p:spPr>
          <p:txBody>
            <a:bodyPr wrap="none" rtlCol="0">
              <a:spAutoFit/>
            </a:bodyPr>
            <a:lstStyle/>
            <a:p>
              <a:r>
                <a:rPr lang="en-US" dirty="0" smtClean="0"/>
                <a:t>700 </a:t>
              </a:r>
              <a:r>
                <a:rPr lang="en-US" dirty="0" err="1" smtClean="0"/>
                <a:t>lbs</a:t>
              </a:r>
              <a:endParaRPr lang="en-US" dirty="0"/>
            </a:p>
          </p:txBody>
        </p:sp>
      </p:grpSp>
      <p:grpSp>
        <p:nvGrpSpPr>
          <p:cNvPr id="24" name="Group 23"/>
          <p:cNvGrpSpPr/>
          <p:nvPr/>
        </p:nvGrpSpPr>
        <p:grpSpPr>
          <a:xfrm>
            <a:off x="6379556" y="5301954"/>
            <a:ext cx="2588044" cy="1261884"/>
            <a:chOff x="6186624" y="-119373"/>
            <a:chExt cx="2957376" cy="1261884"/>
          </a:xfrm>
        </p:grpSpPr>
        <p:pic>
          <p:nvPicPr>
            <p:cNvPr id="22" name="Picture 21" descr="whale.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5956" y="0"/>
              <a:ext cx="2588044" cy="1129034"/>
            </a:xfrm>
            <a:prstGeom prst="rect">
              <a:avLst/>
            </a:prstGeom>
            <a:ln>
              <a:solidFill>
                <a:srgbClr val="000000"/>
              </a:solidFill>
            </a:ln>
          </p:spPr>
        </p:pic>
        <p:sp>
          <p:nvSpPr>
            <p:cNvPr id="23" name="TextBox 22"/>
            <p:cNvSpPr txBox="1"/>
            <p:nvPr/>
          </p:nvSpPr>
          <p:spPr>
            <a:xfrm rot="16200000">
              <a:off x="5740348" y="326903"/>
              <a:ext cx="1261884" cy="369332"/>
            </a:xfrm>
            <a:prstGeom prst="rect">
              <a:avLst/>
            </a:prstGeom>
            <a:noFill/>
          </p:spPr>
          <p:txBody>
            <a:bodyPr wrap="none" rtlCol="0">
              <a:spAutoFit/>
            </a:bodyPr>
            <a:lstStyle/>
            <a:p>
              <a:r>
                <a:rPr lang="en-US" dirty="0" smtClean="0"/>
                <a:t>350,000 </a:t>
              </a:r>
              <a:r>
                <a:rPr lang="en-US" dirty="0" err="1" smtClean="0"/>
                <a:t>lbs</a:t>
              </a:r>
              <a:endParaRPr lang="en-US" dirty="0"/>
            </a:p>
          </p:txBody>
        </p:sp>
      </p:grpSp>
      <p:cxnSp>
        <p:nvCxnSpPr>
          <p:cNvPr id="26" name="Straight Arrow Connector 25"/>
          <p:cNvCxnSpPr/>
          <p:nvPr/>
        </p:nvCxnSpPr>
        <p:spPr>
          <a:xfrm flipH="1">
            <a:off x="3669066" y="1922887"/>
            <a:ext cx="500528" cy="778873"/>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17" idx="3"/>
          </p:cNvCxnSpPr>
          <p:nvPr/>
        </p:nvCxnSpPr>
        <p:spPr>
          <a:xfrm>
            <a:off x="4427575" y="1922887"/>
            <a:ext cx="228769" cy="778874"/>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190657" y="4142823"/>
            <a:ext cx="517909" cy="1176772"/>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5468319" y="4134406"/>
            <a:ext cx="796218" cy="996942"/>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934906" y="3942396"/>
            <a:ext cx="968530" cy="661946"/>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2593042" y="3942396"/>
            <a:ext cx="775107" cy="765771"/>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5-Point Star 30"/>
          <p:cNvSpPr/>
          <p:nvPr/>
        </p:nvSpPr>
        <p:spPr>
          <a:xfrm>
            <a:off x="625986" y="4904056"/>
            <a:ext cx="996870" cy="862106"/>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5-Point Star 31"/>
          <p:cNvSpPr/>
          <p:nvPr/>
        </p:nvSpPr>
        <p:spPr>
          <a:xfrm>
            <a:off x="1809614" y="2695204"/>
            <a:ext cx="996870" cy="862106"/>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5-Point Star 33"/>
          <p:cNvSpPr/>
          <p:nvPr/>
        </p:nvSpPr>
        <p:spPr>
          <a:xfrm>
            <a:off x="2764832" y="4844122"/>
            <a:ext cx="996870" cy="862106"/>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5-Point Star 35"/>
          <p:cNvSpPr/>
          <p:nvPr/>
        </p:nvSpPr>
        <p:spPr>
          <a:xfrm>
            <a:off x="3881868" y="557961"/>
            <a:ext cx="996870" cy="862106"/>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5-Point Star 37"/>
          <p:cNvSpPr/>
          <p:nvPr/>
        </p:nvSpPr>
        <p:spPr>
          <a:xfrm>
            <a:off x="4885112" y="5421327"/>
            <a:ext cx="996870" cy="862106"/>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5-Point Star 38"/>
          <p:cNvSpPr/>
          <p:nvPr/>
        </p:nvSpPr>
        <p:spPr>
          <a:xfrm>
            <a:off x="5766102" y="2695204"/>
            <a:ext cx="996870" cy="862106"/>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5-Point Star 40"/>
          <p:cNvSpPr/>
          <p:nvPr/>
        </p:nvSpPr>
        <p:spPr>
          <a:xfrm>
            <a:off x="7184285" y="5487509"/>
            <a:ext cx="996870" cy="862106"/>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2437153" y="165808"/>
            <a:ext cx="3315045" cy="1637392"/>
            <a:chOff x="2437153" y="165808"/>
            <a:chExt cx="3315045" cy="1637392"/>
          </a:xfrm>
        </p:grpSpPr>
        <p:pic>
          <p:nvPicPr>
            <p:cNvPr id="42" name="Picture 41" descr="SimoneBile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45239" y="165808"/>
              <a:ext cx="2806959" cy="1637392"/>
            </a:xfrm>
            <a:prstGeom prst="rect">
              <a:avLst/>
            </a:prstGeom>
            <a:ln>
              <a:solidFill>
                <a:schemeClr val="tx1"/>
              </a:solidFill>
            </a:ln>
          </p:spPr>
        </p:pic>
        <p:sp>
          <p:nvSpPr>
            <p:cNvPr id="2" name="TextBox 1"/>
            <p:cNvSpPr txBox="1"/>
            <p:nvPr/>
          </p:nvSpPr>
          <p:spPr>
            <a:xfrm rot="16200000">
              <a:off x="2195635" y="799478"/>
              <a:ext cx="852367" cy="369332"/>
            </a:xfrm>
            <a:prstGeom prst="rect">
              <a:avLst/>
            </a:prstGeom>
            <a:noFill/>
          </p:spPr>
          <p:txBody>
            <a:bodyPr wrap="none" rtlCol="0">
              <a:spAutoFit/>
            </a:bodyPr>
            <a:lstStyle/>
            <a:p>
              <a:r>
                <a:rPr lang="en-US" dirty="0" smtClean="0"/>
                <a:t>101 </a:t>
              </a:r>
              <a:r>
                <a:rPr lang="en-US" dirty="0" err="1" smtClean="0"/>
                <a:t>lbs</a:t>
              </a:r>
              <a:endParaRPr lang="en-US" dirty="0"/>
            </a:p>
          </p:txBody>
        </p:sp>
      </p:grpSp>
    </p:spTree>
    <p:extLst>
      <p:ext uri="{BB962C8B-B14F-4D97-AF65-F5344CB8AC3E}">
        <p14:creationId xmlns:p14="http://schemas.microsoft.com/office/powerpoint/2010/main" val="32308743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grpId="0" nodeType="after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500"/>
                                        <p:tgtEl>
                                          <p:spTgt spid="32"/>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dissolve">
                                      <p:cBhvr>
                                        <p:cTn id="14" dur="500"/>
                                        <p:tgtEl>
                                          <p:spTgt spid="34"/>
                                        </p:tgtEl>
                                      </p:cBhvr>
                                    </p:animEffect>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dissolve">
                                      <p:cBhvr>
                                        <p:cTn id="18" dur="500"/>
                                        <p:tgtEl>
                                          <p:spTgt spid="36"/>
                                        </p:tgtEl>
                                      </p:cBhvr>
                                    </p:animEffect>
                                  </p:childTnLst>
                                </p:cTn>
                              </p:par>
                            </p:childTnLst>
                          </p:cTn>
                        </p:par>
                        <p:par>
                          <p:cTn id="19" fill="hold">
                            <p:stCondLst>
                              <p:cond delay="1500"/>
                            </p:stCondLst>
                            <p:childTnLst>
                              <p:par>
                                <p:cTn id="20" presetID="9" presetClass="entr" presetSubtype="0" fill="hold" grpId="0" nodeType="after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dissolve">
                                      <p:cBhvr>
                                        <p:cTn id="22" dur="500"/>
                                        <p:tgtEl>
                                          <p:spTgt spid="38"/>
                                        </p:tgtEl>
                                      </p:cBhvr>
                                    </p:animEffect>
                                  </p:childTnLst>
                                </p:cTn>
                              </p:par>
                            </p:childTnLst>
                          </p:cTn>
                        </p:par>
                        <p:par>
                          <p:cTn id="23" fill="hold">
                            <p:stCondLst>
                              <p:cond delay="2000"/>
                            </p:stCondLst>
                            <p:childTnLst>
                              <p:par>
                                <p:cTn id="24" presetID="9" presetClass="entr" presetSubtype="0" fill="hold" grpId="0"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childTnLst>
                          </p:cTn>
                        </p:par>
                        <p:par>
                          <p:cTn id="27" fill="hold">
                            <p:stCondLst>
                              <p:cond delay="2500"/>
                            </p:stCondLst>
                            <p:childTnLst>
                              <p:par>
                                <p:cTn id="28" presetID="9" presetClass="entr" presetSubtype="0" fill="hold" grpId="0" nodeType="after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6" grpId="0" animBg="1"/>
      <p:bldP spid="38" grpId="0" animBg="1"/>
      <p:bldP spid="39" grpId="0" animBg="1"/>
      <p:bldP spid="4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38717" y="4789978"/>
            <a:ext cx="2177954" cy="966446"/>
            <a:chOff x="4549400" y="2657565"/>
            <a:chExt cx="2177954" cy="966446"/>
          </a:xfrm>
        </p:grpSpPr>
        <p:pic>
          <p:nvPicPr>
            <p:cNvPr id="8" name="Picture 7" descr="dolph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6765" y="2657565"/>
              <a:ext cx="1770589" cy="966446"/>
            </a:xfrm>
            <a:prstGeom prst="rect">
              <a:avLst/>
            </a:prstGeom>
            <a:ln>
              <a:solidFill>
                <a:srgbClr val="000000"/>
              </a:solidFill>
            </a:ln>
          </p:spPr>
        </p:pic>
        <p:sp>
          <p:nvSpPr>
            <p:cNvPr id="9" name="TextBox 8"/>
            <p:cNvSpPr txBox="1"/>
            <p:nvPr/>
          </p:nvSpPr>
          <p:spPr>
            <a:xfrm rot="16200000">
              <a:off x="4307882" y="3013161"/>
              <a:ext cx="852367" cy="369332"/>
            </a:xfrm>
            <a:prstGeom prst="rect">
              <a:avLst/>
            </a:prstGeom>
            <a:noFill/>
          </p:spPr>
          <p:txBody>
            <a:bodyPr wrap="none" rtlCol="0">
              <a:spAutoFit/>
            </a:bodyPr>
            <a:lstStyle/>
            <a:p>
              <a:r>
                <a:rPr lang="en-US" dirty="0" smtClean="0"/>
                <a:t>110 </a:t>
              </a:r>
              <a:r>
                <a:rPr lang="en-US" dirty="0" err="1" smtClean="0"/>
                <a:t>lbs</a:t>
              </a:r>
              <a:endParaRPr lang="en-US" dirty="0"/>
            </a:p>
          </p:txBody>
        </p:sp>
      </p:grpSp>
      <p:grpSp>
        <p:nvGrpSpPr>
          <p:cNvPr id="13" name="Group 12"/>
          <p:cNvGrpSpPr/>
          <p:nvPr/>
        </p:nvGrpSpPr>
        <p:grpSpPr>
          <a:xfrm>
            <a:off x="791731" y="2382658"/>
            <a:ext cx="2718577" cy="1486591"/>
            <a:chOff x="1277048" y="2547711"/>
            <a:chExt cx="1768085" cy="1102333"/>
          </a:xfrm>
        </p:grpSpPr>
        <p:pic>
          <p:nvPicPr>
            <p:cNvPr id="5" name="Picture 4" descr="Beagle2WDHo_Ap6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775" y="2547711"/>
              <a:ext cx="1369358" cy="1102333"/>
            </a:xfrm>
            <a:prstGeom prst="rect">
              <a:avLst/>
            </a:prstGeom>
            <a:ln>
              <a:solidFill>
                <a:srgbClr val="000000"/>
              </a:solidFill>
            </a:ln>
          </p:spPr>
        </p:pic>
        <p:sp>
          <p:nvSpPr>
            <p:cNvPr id="12" name="TextBox 11"/>
            <p:cNvSpPr txBox="1"/>
            <p:nvPr/>
          </p:nvSpPr>
          <p:spPr>
            <a:xfrm rot="16200000">
              <a:off x="1093664" y="2963714"/>
              <a:ext cx="736099" cy="369332"/>
            </a:xfrm>
            <a:prstGeom prst="rect">
              <a:avLst/>
            </a:prstGeom>
            <a:noFill/>
          </p:spPr>
          <p:txBody>
            <a:bodyPr wrap="none" rtlCol="0">
              <a:spAutoFit/>
            </a:bodyPr>
            <a:lstStyle/>
            <a:p>
              <a:r>
                <a:rPr lang="en-US" dirty="0" smtClean="0"/>
                <a:t>22 </a:t>
              </a:r>
              <a:r>
                <a:rPr lang="en-US" dirty="0" err="1" smtClean="0"/>
                <a:t>lbs</a:t>
              </a:r>
              <a:endParaRPr lang="en-US" dirty="0"/>
            </a:p>
          </p:txBody>
        </p:sp>
      </p:grpSp>
      <p:grpSp>
        <p:nvGrpSpPr>
          <p:cNvPr id="15" name="Group 14"/>
          <p:cNvGrpSpPr/>
          <p:nvPr/>
        </p:nvGrpSpPr>
        <p:grpSpPr>
          <a:xfrm>
            <a:off x="0" y="4708167"/>
            <a:ext cx="1910603" cy="1344760"/>
            <a:chOff x="907716" y="4540751"/>
            <a:chExt cx="1910603" cy="1344760"/>
          </a:xfrm>
        </p:grpSpPr>
        <p:pic>
          <p:nvPicPr>
            <p:cNvPr id="6" name="Picture 5" descr="frog-lef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7047" y="4540751"/>
              <a:ext cx="1541272" cy="1344760"/>
            </a:xfrm>
            <a:prstGeom prst="rect">
              <a:avLst/>
            </a:prstGeom>
            <a:ln>
              <a:solidFill>
                <a:srgbClr val="000000"/>
              </a:solidFill>
            </a:ln>
          </p:spPr>
        </p:pic>
        <p:sp>
          <p:nvSpPr>
            <p:cNvPr id="14" name="TextBox 13"/>
            <p:cNvSpPr txBox="1"/>
            <p:nvPr/>
          </p:nvSpPr>
          <p:spPr>
            <a:xfrm rot="16200000">
              <a:off x="807688" y="5063960"/>
              <a:ext cx="569387" cy="369332"/>
            </a:xfrm>
            <a:prstGeom prst="rect">
              <a:avLst/>
            </a:prstGeom>
            <a:noFill/>
          </p:spPr>
          <p:txBody>
            <a:bodyPr wrap="none" rtlCol="0">
              <a:spAutoFit/>
            </a:bodyPr>
            <a:lstStyle/>
            <a:p>
              <a:r>
                <a:rPr lang="en-US" dirty="0" smtClean="0"/>
                <a:t>1 </a:t>
              </a:r>
              <a:r>
                <a:rPr lang="en-US" dirty="0" err="1" smtClean="0"/>
                <a:t>oz</a:t>
              </a:r>
              <a:endParaRPr lang="en-US" dirty="0"/>
            </a:p>
          </p:txBody>
        </p:sp>
      </p:grpSp>
      <p:grpSp>
        <p:nvGrpSpPr>
          <p:cNvPr id="18" name="Group 17"/>
          <p:cNvGrpSpPr/>
          <p:nvPr/>
        </p:nvGrpSpPr>
        <p:grpSpPr>
          <a:xfrm>
            <a:off x="4427576" y="2382658"/>
            <a:ext cx="3568774" cy="1692446"/>
            <a:chOff x="5398864" y="1996544"/>
            <a:chExt cx="2880787" cy="1233753"/>
          </a:xfrm>
        </p:grpSpPr>
        <p:pic>
          <p:nvPicPr>
            <p:cNvPr id="16" name="Picture 15" descr="rhin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8195" y="1996544"/>
              <a:ext cx="2511456" cy="1233753"/>
            </a:xfrm>
            <a:prstGeom prst="rect">
              <a:avLst/>
            </a:prstGeom>
            <a:ln>
              <a:solidFill>
                <a:srgbClr val="000000"/>
              </a:solidFill>
            </a:ln>
          </p:spPr>
        </p:pic>
        <p:sp>
          <p:nvSpPr>
            <p:cNvPr id="17" name="TextBox 16"/>
            <p:cNvSpPr txBox="1"/>
            <p:nvPr/>
          </p:nvSpPr>
          <p:spPr>
            <a:xfrm rot="16200000">
              <a:off x="5098849" y="2529177"/>
              <a:ext cx="969361" cy="369332"/>
            </a:xfrm>
            <a:prstGeom prst="rect">
              <a:avLst/>
            </a:prstGeom>
            <a:noFill/>
          </p:spPr>
          <p:txBody>
            <a:bodyPr wrap="none" rtlCol="0">
              <a:spAutoFit/>
            </a:bodyPr>
            <a:lstStyle/>
            <a:p>
              <a:r>
                <a:rPr lang="en-US" dirty="0" smtClean="0"/>
                <a:t>3000 </a:t>
              </a:r>
              <a:r>
                <a:rPr lang="en-US" dirty="0" err="1" smtClean="0"/>
                <a:t>lbs</a:t>
              </a:r>
              <a:endParaRPr lang="en-US" dirty="0"/>
            </a:p>
          </p:txBody>
        </p:sp>
      </p:grpSp>
      <p:grpSp>
        <p:nvGrpSpPr>
          <p:cNvPr id="21" name="Group 20"/>
          <p:cNvGrpSpPr/>
          <p:nvPr/>
        </p:nvGrpSpPr>
        <p:grpSpPr>
          <a:xfrm>
            <a:off x="4092423" y="5301954"/>
            <a:ext cx="2172114" cy="1134446"/>
            <a:chOff x="6456587" y="4710189"/>
            <a:chExt cx="2687412" cy="1265794"/>
          </a:xfrm>
        </p:grpSpPr>
        <p:pic>
          <p:nvPicPr>
            <p:cNvPr id="19" name="Picture 18" descr="tiger.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5918" y="4710189"/>
              <a:ext cx="2318081" cy="1265794"/>
            </a:xfrm>
            <a:prstGeom prst="rect">
              <a:avLst/>
            </a:prstGeom>
            <a:ln>
              <a:solidFill>
                <a:srgbClr val="000000"/>
              </a:solidFill>
            </a:ln>
          </p:spPr>
        </p:pic>
        <p:sp>
          <p:nvSpPr>
            <p:cNvPr id="20" name="TextBox 19"/>
            <p:cNvSpPr txBox="1"/>
            <p:nvPr/>
          </p:nvSpPr>
          <p:spPr>
            <a:xfrm rot="16200000">
              <a:off x="6215069" y="5205449"/>
              <a:ext cx="852367" cy="369332"/>
            </a:xfrm>
            <a:prstGeom prst="rect">
              <a:avLst/>
            </a:prstGeom>
            <a:noFill/>
          </p:spPr>
          <p:txBody>
            <a:bodyPr wrap="none" rtlCol="0">
              <a:spAutoFit/>
            </a:bodyPr>
            <a:lstStyle/>
            <a:p>
              <a:r>
                <a:rPr lang="en-US" dirty="0" smtClean="0"/>
                <a:t>700 </a:t>
              </a:r>
              <a:r>
                <a:rPr lang="en-US" dirty="0" err="1" smtClean="0"/>
                <a:t>lbs</a:t>
              </a:r>
              <a:endParaRPr lang="en-US" dirty="0"/>
            </a:p>
          </p:txBody>
        </p:sp>
      </p:grpSp>
      <p:grpSp>
        <p:nvGrpSpPr>
          <p:cNvPr id="24" name="Group 23"/>
          <p:cNvGrpSpPr/>
          <p:nvPr/>
        </p:nvGrpSpPr>
        <p:grpSpPr>
          <a:xfrm>
            <a:off x="6379556" y="5301954"/>
            <a:ext cx="2588044" cy="1261884"/>
            <a:chOff x="6186624" y="-119373"/>
            <a:chExt cx="2957376" cy="1261884"/>
          </a:xfrm>
        </p:grpSpPr>
        <p:pic>
          <p:nvPicPr>
            <p:cNvPr id="22" name="Picture 21" descr="whale.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5956" y="0"/>
              <a:ext cx="2588044" cy="1129034"/>
            </a:xfrm>
            <a:prstGeom prst="rect">
              <a:avLst/>
            </a:prstGeom>
            <a:ln>
              <a:solidFill>
                <a:srgbClr val="000000"/>
              </a:solidFill>
            </a:ln>
          </p:spPr>
        </p:pic>
        <p:sp>
          <p:nvSpPr>
            <p:cNvPr id="23" name="TextBox 22"/>
            <p:cNvSpPr txBox="1"/>
            <p:nvPr/>
          </p:nvSpPr>
          <p:spPr>
            <a:xfrm rot="16200000">
              <a:off x="5740348" y="326903"/>
              <a:ext cx="1261884" cy="369332"/>
            </a:xfrm>
            <a:prstGeom prst="rect">
              <a:avLst/>
            </a:prstGeom>
            <a:noFill/>
          </p:spPr>
          <p:txBody>
            <a:bodyPr wrap="none" rtlCol="0">
              <a:spAutoFit/>
            </a:bodyPr>
            <a:lstStyle/>
            <a:p>
              <a:r>
                <a:rPr lang="en-US" dirty="0" smtClean="0"/>
                <a:t>350,000 </a:t>
              </a:r>
              <a:r>
                <a:rPr lang="en-US" dirty="0" err="1" smtClean="0"/>
                <a:t>lbs</a:t>
              </a:r>
              <a:endParaRPr lang="en-US" dirty="0"/>
            </a:p>
          </p:txBody>
        </p:sp>
      </p:grpSp>
      <p:cxnSp>
        <p:nvCxnSpPr>
          <p:cNvPr id="26" name="Straight Arrow Connector 25"/>
          <p:cNvCxnSpPr/>
          <p:nvPr/>
        </p:nvCxnSpPr>
        <p:spPr>
          <a:xfrm flipH="1">
            <a:off x="3669066" y="1922887"/>
            <a:ext cx="500528" cy="778873"/>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17" idx="3"/>
          </p:cNvCxnSpPr>
          <p:nvPr/>
        </p:nvCxnSpPr>
        <p:spPr>
          <a:xfrm>
            <a:off x="4427575" y="1922887"/>
            <a:ext cx="228769" cy="778874"/>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190657" y="4142823"/>
            <a:ext cx="517909" cy="1176772"/>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5468319" y="4134406"/>
            <a:ext cx="796218" cy="996942"/>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934906" y="3942396"/>
            <a:ext cx="968530" cy="661946"/>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2593042" y="3942396"/>
            <a:ext cx="775107" cy="765771"/>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6" name="5-Point Star 35"/>
          <p:cNvSpPr/>
          <p:nvPr/>
        </p:nvSpPr>
        <p:spPr>
          <a:xfrm>
            <a:off x="3881868" y="557961"/>
            <a:ext cx="996870" cy="862106"/>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2437153" y="165808"/>
            <a:ext cx="3315045" cy="1637392"/>
            <a:chOff x="2437153" y="165808"/>
            <a:chExt cx="3315045" cy="1637392"/>
          </a:xfrm>
        </p:grpSpPr>
        <p:pic>
          <p:nvPicPr>
            <p:cNvPr id="42" name="Picture 41" descr="SimoneBile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45239" y="165808"/>
              <a:ext cx="2806959" cy="1637392"/>
            </a:xfrm>
            <a:prstGeom prst="rect">
              <a:avLst/>
            </a:prstGeom>
            <a:ln>
              <a:solidFill>
                <a:schemeClr val="tx1"/>
              </a:solidFill>
            </a:ln>
          </p:spPr>
        </p:pic>
        <p:sp>
          <p:nvSpPr>
            <p:cNvPr id="2" name="TextBox 1"/>
            <p:cNvSpPr txBox="1"/>
            <p:nvPr/>
          </p:nvSpPr>
          <p:spPr>
            <a:xfrm rot="16200000">
              <a:off x="2195635" y="799478"/>
              <a:ext cx="852367" cy="369332"/>
            </a:xfrm>
            <a:prstGeom prst="rect">
              <a:avLst/>
            </a:prstGeom>
            <a:noFill/>
          </p:spPr>
          <p:txBody>
            <a:bodyPr wrap="none" rtlCol="0">
              <a:spAutoFit/>
            </a:bodyPr>
            <a:lstStyle/>
            <a:p>
              <a:r>
                <a:rPr lang="en-US" dirty="0" smtClean="0"/>
                <a:t>101 </a:t>
              </a:r>
              <a:r>
                <a:rPr lang="en-US" dirty="0" err="1" smtClean="0"/>
                <a:t>lbs</a:t>
              </a:r>
              <a:endParaRPr lang="en-US" dirty="0"/>
            </a:p>
          </p:txBody>
        </p:sp>
      </p:grpSp>
    </p:spTree>
    <p:extLst>
      <p:ext uri="{BB962C8B-B14F-4D97-AF65-F5344CB8AC3E}">
        <p14:creationId xmlns:p14="http://schemas.microsoft.com/office/powerpoint/2010/main" val="281003134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7420"/>
          </a:xfrm>
        </p:spPr>
        <p:txBody>
          <a:bodyPr>
            <a:normAutofit fontScale="90000"/>
          </a:bodyPr>
          <a:lstStyle/>
          <a:p>
            <a:r>
              <a:rPr lang="en-US" dirty="0" smtClean="0"/>
              <a:t>Data Structures</a:t>
            </a:r>
            <a:endParaRPr lang="en-US" dirty="0"/>
          </a:p>
        </p:txBody>
      </p:sp>
      <p:sp>
        <p:nvSpPr>
          <p:cNvPr id="3" name="Content Placeholder 2"/>
          <p:cNvSpPr>
            <a:spLocks noGrp="1"/>
          </p:cNvSpPr>
          <p:nvPr>
            <p:ph idx="1"/>
          </p:nvPr>
        </p:nvSpPr>
        <p:spPr>
          <a:xfrm>
            <a:off x="457200" y="1159172"/>
            <a:ext cx="8229600" cy="763715"/>
          </a:xfrm>
        </p:spPr>
        <p:txBody>
          <a:bodyPr>
            <a:noAutofit/>
          </a:bodyPr>
          <a:lstStyle/>
          <a:p>
            <a:r>
              <a:rPr lang="en-US" dirty="0" smtClean="0">
                <a:solidFill>
                  <a:srgbClr val="7F7F7F"/>
                </a:solidFill>
              </a:rPr>
              <a:t>Contain multiple objects, usually of same type</a:t>
            </a:r>
          </a:p>
          <a:p>
            <a:r>
              <a:rPr lang="en-US" dirty="0" smtClean="0">
                <a:solidFill>
                  <a:srgbClr val="7F7F7F"/>
                </a:solidFill>
              </a:rPr>
              <a:t>Describe relationships among the objects</a:t>
            </a:r>
          </a:p>
          <a:p>
            <a:r>
              <a:rPr lang="en-US" dirty="0" smtClean="0">
                <a:solidFill>
                  <a:srgbClr val="7F7F7F"/>
                </a:solidFill>
              </a:rPr>
              <a:t>A way to process the objects </a:t>
            </a:r>
            <a:r>
              <a:rPr lang="en-US" b="1" i="1" u="sng" dirty="0" smtClean="0">
                <a:solidFill>
                  <a:srgbClr val="7F7F7F"/>
                </a:solidFill>
              </a:rPr>
              <a:t>in order</a:t>
            </a:r>
          </a:p>
          <a:p>
            <a:r>
              <a:rPr lang="en-US" dirty="0" smtClean="0"/>
              <a:t>Algorithms + supplemental classes for building &amp; maintaining the structure </a:t>
            </a:r>
            <a:endParaRPr lang="en-US" dirty="0"/>
          </a:p>
        </p:txBody>
      </p:sp>
    </p:spTree>
    <p:extLst>
      <p:ext uri="{BB962C8B-B14F-4D97-AF65-F5344CB8AC3E}">
        <p14:creationId xmlns:p14="http://schemas.microsoft.com/office/powerpoint/2010/main" val="286501246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olph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6082" y="4789978"/>
            <a:ext cx="1770589" cy="966446"/>
          </a:xfrm>
          <a:prstGeom prst="rect">
            <a:avLst/>
          </a:prstGeom>
          <a:ln>
            <a:solidFill>
              <a:srgbClr val="000000"/>
            </a:solidFill>
          </a:ln>
        </p:spPr>
      </p:pic>
      <p:pic>
        <p:nvPicPr>
          <p:cNvPr id="5" name="Picture 4" descr="Beagle2WDHo_Ap6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4806" y="2382658"/>
            <a:ext cx="2105501" cy="1486591"/>
          </a:xfrm>
          <a:prstGeom prst="rect">
            <a:avLst/>
          </a:prstGeom>
          <a:ln>
            <a:solidFill>
              <a:srgbClr val="000000"/>
            </a:solidFill>
          </a:ln>
        </p:spPr>
      </p:pic>
      <p:pic>
        <p:nvPicPr>
          <p:cNvPr id="6" name="Picture 5" descr="frog-lef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331" y="4708167"/>
            <a:ext cx="1541272" cy="1344760"/>
          </a:xfrm>
          <a:prstGeom prst="rect">
            <a:avLst/>
          </a:prstGeom>
          <a:ln>
            <a:solidFill>
              <a:srgbClr val="000000"/>
            </a:solidFill>
          </a:ln>
        </p:spPr>
      </p:pic>
      <p:pic>
        <p:nvPicPr>
          <p:cNvPr id="16" name="Picture 15" descr="rhin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5111" y="2382658"/>
            <a:ext cx="3111240" cy="1692446"/>
          </a:xfrm>
          <a:prstGeom prst="rect">
            <a:avLst/>
          </a:prstGeom>
          <a:ln>
            <a:solidFill>
              <a:srgbClr val="000000"/>
            </a:solidFill>
          </a:ln>
        </p:spPr>
      </p:pic>
      <p:pic>
        <p:nvPicPr>
          <p:cNvPr id="19" name="Picture 18" descr="tiger.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90935" y="5301954"/>
            <a:ext cx="1873600" cy="1134446"/>
          </a:xfrm>
          <a:prstGeom prst="rect">
            <a:avLst/>
          </a:prstGeom>
          <a:ln>
            <a:solidFill>
              <a:srgbClr val="000000"/>
            </a:solidFill>
          </a:ln>
        </p:spPr>
      </p:pic>
      <p:pic>
        <p:nvPicPr>
          <p:cNvPr id="22" name="Picture 21" descr="whale.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2764" y="5421327"/>
            <a:ext cx="2264836" cy="1129034"/>
          </a:xfrm>
          <a:prstGeom prst="rect">
            <a:avLst/>
          </a:prstGeom>
          <a:ln>
            <a:solidFill>
              <a:srgbClr val="000000"/>
            </a:solidFill>
          </a:ln>
        </p:spPr>
      </p:pic>
      <p:cxnSp>
        <p:nvCxnSpPr>
          <p:cNvPr id="26" name="Straight Arrow Connector 25"/>
          <p:cNvCxnSpPr/>
          <p:nvPr/>
        </p:nvCxnSpPr>
        <p:spPr>
          <a:xfrm flipH="1">
            <a:off x="3669066" y="1922887"/>
            <a:ext cx="500528" cy="778873"/>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4427575" y="1922887"/>
            <a:ext cx="228769" cy="778874"/>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190657" y="4142823"/>
            <a:ext cx="517909" cy="1176772"/>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5468319" y="4134406"/>
            <a:ext cx="796218" cy="996942"/>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934906" y="3942396"/>
            <a:ext cx="968530" cy="661946"/>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2593042" y="3942396"/>
            <a:ext cx="775107" cy="765771"/>
          </a:xfrm>
          <a:prstGeom prst="straightConnector1">
            <a:avLst/>
          </a:prstGeom>
          <a:ln w="412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5" name="Picture 14" descr="SimoneBile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99857" y="276855"/>
            <a:ext cx="2593041" cy="1512607"/>
          </a:xfrm>
          <a:prstGeom prst="rect">
            <a:avLst/>
          </a:prstGeom>
          <a:ln>
            <a:solidFill>
              <a:schemeClr val="tx1"/>
            </a:solidFill>
          </a:ln>
        </p:spPr>
      </p:pic>
    </p:spTree>
    <p:extLst>
      <p:ext uri="{BB962C8B-B14F-4D97-AF65-F5344CB8AC3E}">
        <p14:creationId xmlns:p14="http://schemas.microsoft.com/office/powerpoint/2010/main" val="248599623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SimoneBil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1685" y="224765"/>
            <a:ext cx="2593041" cy="1512607"/>
          </a:xfrm>
          <a:prstGeom prst="rect">
            <a:avLst/>
          </a:prstGeom>
          <a:ln w="76200" cmpd="sng">
            <a:noFill/>
          </a:ln>
        </p:spPr>
      </p:pic>
      <p:pic>
        <p:nvPicPr>
          <p:cNvPr id="8" name="Picture 7" descr="dolphi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6082" y="4789978"/>
            <a:ext cx="1770589" cy="966446"/>
          </a:xfrm>
          <a:prstGeom prst="rect">
            <a:avLst/>
          </a:prstGeom>
          <a:ln>
            <a:solidFill>
              <a:srgbClr val="000000"/>
            </a:solidFill>
          </a:ln>
        </p:spPr>
      </p:pic>
      <p:pic>
        <p:nvPicPr>
          <p:cNvPr id="5" name="Picture 4" descr="Beagle2WDHo_Ap6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4806" y="2382658"/>
            <a:ext cx="2105501" cy="1486591"/>
          </a:xfrm>
          <a:prstGeom prst="rect">
            <a:avLst/>
          </a:prstGeom>
          <a:ln>
            <a:solidFill>
              <a:srgbClr val="000000"/>
            </a:solidFill>
          </a:ln>
        </p:spPr>
      </p:pic>
      <p:pic>
        <p:nvPicPr>
          <p:cNvPr id="6" name="Picture 5" descr="frog-left.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331" y="4708167"/>
            <a:ext cx="1541272" cy="1344760"/>
          </a:xfrm>
          <a:prstGeom prst="rect">
            <a:avLst/>
          </a:prstGeom>
          <a:ln>
            <a:solidFill>
              <a:srgbClr val="000000"/>
            </a:solidFill>
          </a:ln>
        </p:spPr>
      </p:pic>
      <p:pic>
        <p:nvPicPr>
          <p:cNvPr id="16" name="Picture 15" descr="rhino.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85111" y="2382658"/>
            <a:ext cx="3111240" cy="1692446"/>
          </a:xfrm>
          <a:prstGeom prst="rect">
            <a:avLst/>
          </a:prstGeom>
          <a:solidFill>
            <a:srgbClr val="FF6600"/>
          </a:solidFill>
          <a:ln>
            <a:solidFill>
              <a:srgbClr val="FF0000"/>
            </a:solidFill>
          </a:ln>
        </p:spPr>
      </p:pic>
      <p:pic>
        <p:nvPicPr>
          <p:cNvPr id="19" name="Picture 18" descr="tige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90935" y="5301954"/>
            <a:ext cx="1873600" cy="1134446"/>
          </a:xfrm>
          <a:prstGeom prst="rect">
            <a:avLst/>
          </a:prstGeom>
          <a:ln>
            <a:solidFill>
              <a:srgbClr val="000000"/>
            </a:solidFill>
          </a:ln>
        </p:spPr>
      </p:pic>
      <p:pic>
        <p:nvPicPr>
          <p:cNvPr id="22" name="Picture 21" descr="whale.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02764" y="5421327"/>
            <a:ext cx="2264836" cy="1129034"/>
          </a:xfrm>
          <a:prstGeom prst="rect">
            <a:avLst/>
          </a:prstGeom>
          <a:ln>
            <a:solidFill>
              <a:srgbClr val="000000"/>
            </a:solidFill>
          </a:ln>
        </p:spPr>
      </p:pic>
      <p:cxnSp>
        <p:nvCxnSpPr>
          <p:cNvPr id="26" name="Straight Arrow Connector 25"/>
          <p:cNvCxnSpPr/>
          <p:nvPr/>
        </p:nvCxnSpPr>
        <p:spPr>
          <a:xfrm flipH="1">
            <a:off x="3669066" y="1922887"/>
            <a:ext cx="500528" cy="778873"/>
          </a:xfrm>
          <a:prstGeom prst="straightConnector1">
            <a:avLst/>
          </a:prstGeom>
          <a:ln w="76200" cmpd="sng">
            <a:solidFill>
              <a:srgbClr val="8436E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4427575" y="1922887"/>
            <a:ext cx="228769" cy="778874"/>
          </a:xfrm>
          <a:prstGeom prst="straightConnector1">
            <a:avLst/>
          </a:prstGeom>
          <a:ln w="76200" cmpd="sng">
            <a:solidFill>
              <a:srgbClr val="8436E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190657" y="4142823"/>
            <a:ext cx="517909" cy="1176772"/>
          </a:xfrm>
          <a:prstGeom prst="straightConnector1">
            <a:avLst/>
          </a:prstGeom>
          <a:ln w="762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5468319" y="4134406"/>
            <a:ext cx="796218" cy="996942"/>
          </a:xfrm>
          <a:prstGeom prst="straightConnector1">
            <a:avLst/>
          </a:prstGeom>
          <a:ln w="762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934906" y="3942396"/>
            <a:ext cx="968530" cy="661946"/>
          </a:xfrm>
          <a:prstGeom prst="straightConnector1">
            <a:avLst/>
          </a:prstGeom>
          <a:ln w="762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2593042" y="3942396"/>
            <a:ext cx="775107" cy="765771"/>
          </a:xfrm>
          <a:prstGeom prst="straightConnector1">
            <a:avLst/>
          </a:prstGeom>
          <a:ln w="762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152400" y="117119"/>
            <a:ext cx="8985240" cy="6687425"/>
            <a:chOff x="0" y="-35281"/>
            <a:chExt cx="8985240" cy="6687425"/>
          </a:xfrm>
        </p:grpSpPr>
        <p:sp>
          <p:nvSpPr>
            <p:cNvPr id="28" name="Rectangle 27"/>
            <p:cNvSpPr/>
            <p:nvPr/>
          </p:nvSpPr>
          <p:spPr>
            <a:xfrm>
              <a:off x="1605216" y="-35281"/>
              <a:ext cx="7035830" cy="174647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797126" y="2159760"/>
              <a:ext cx="3843920" cy="196249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228210" y="1812718"/>
              <a:ext cx="3244385" cy="196249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0" y="4484325"/>
              <a:ext cx="1973996" cy="196249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176869" y="4590171"/>
              <a:ext cx="1973996" cy="196249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4180614" y="5085926"/>
              <a:ext cx="2169689" cy="1466741"/>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64961" y="5185403"/>
              <a:ext cx="2520279" cy="1466741"/>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369332" y="197264"/>
            <a:ext cx="8598268" cy="6363346"/>
            <a:chOff x="369332" y="197264"/>
            <a:chExt cx="8598268" cy="6363346"/>
          </a:xfrm>
        </p:grpSpPr>
        <p:sp>
          <p:nvSpPr>
            <p:cNvPr id="25" name="Rectangle 24"/>
            <p:cNvSpPr/>
            <p:nvPr/>
          </p:nvSpPr>
          <p:spPr>
            <a:xfrm>
              <a:off x="3006744" y="197264"/>
              <a:ext cx="2625926" cy="1555049"/>
            </a:xfrm>
            <a:prstGeom prst="rect">
              <a:avLst/>
            </a:prstGeom>
            <a:noFill/>
            <a:ln w="60325">
              <a:solidFill>
                <a:srgbClr val="8436E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387464" y="2343652"/>
              <a:ext cx="2100171" cy="1555049"/>
            </a:xfrm>
            <a:prstGeom prst="rect">
              <a:avLst/>
            </a:prstGeom>
            <a:noFill/>
            <a:ln w="60325">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4885111" y="2343652"/>
              <a:ext cx="3111240" cy="1778604"/>
            </a:xfrm>
            <a:prstGeom prst="rect">
              <a:avLst/>
            </a:prstGeom>
            <a:noFill/>
            <a:ln w="603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369332" y="4708168"/>
              <a:ext cx="1541272" cy="1344760"/>
            </a:xfrm>
            <a:prstGeom prst="rect">
              <a:avLst/>
            </a:prstGeom>
            <a:noFill/>
            <a:ln w="6032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2339723" y="4748947"/>
              <a:ext cx="1776947" cy="1007477"/>
            </a:xfrm>
            <a:prstGeom prst="rect">
              <a:avLst/>
            </a:prstGeom>
            <a:noFill/>
            <a:ln w="60325">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4391188" y="5324302"/>
              <a:ext cx="1873349" cy="1112098"/>
            </a:xfrm>
            <a:prstGeom prst="rect">
              <a:avLst/>
            </a:prstGeom>
            <a:noFill/>
            <a:ln w="60325">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6702764" y="5448512"/>
              <a:ext cx="2264836" cy="1112098"/>
            </a:xfrm>
            <a:prstGeom prst="rect">
              <a:avLst/>
            </a:prstGeom>
            <a:noFill/>
            <a:ln w="603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5902943" y="169139"/>
            <a:ext cx="2770410" cy="1938992"/>
          </a:xfrm>
          <a:prstGeom prst="rect">
            <a:avLst/>
          </a:prstGeom>
          <a:noFill/>
        </p:spPr>
        <p:txBody>
          <a:bodyPr wrap="none" rtlCol="0">
            <a:spAutoFit/>
          </a:bodyPr>
          <a:lstStyle/>
          <a:p>
            <a:r>
              <a:rPr lang="en-US" sz="2400" dirty="0">
                <a:latin typeface="Courier"/>
                <a:cs typeface="Courier"/>
              </a:rPr>
              <a:t>c</a:t>
            </a:r>
            <a:r>
              <a:rPr lang="en-US" sz="2400" dirty="0" smtClean="0">
                <a:latin typeface="Courier"/>
                <a:cs typeface="Courier"/>
              </a:rPr>
              <a:t>lass Node {</a:t>
            </a:r>
          </a:p>
          <a:p>
            <a:r>
              <a:rPr lang="en-US" sz="2400" dirty="0">
                <a:latin typeface="Courier"/>
                <a:cs typeface="Courier"/>
              </a:rPr>
              <a:t> </a:t>
            </a:r>
            <a:r>
              <a:rPr lang="en-US" sz="2400" dirty="0" smtClean="0">
                <a:latin typeface="Courier"/>
                <a:cs typeface="Courier"/>
              </a:rPr>
              <a:t> Animal data;</a:t>
            </a:r>
          </a:p>
          <a:p>
            <a:r>
              <a:rPr lang="en-US" sz="2400" dirty="0">
                <a:latin typeface="Courier"/>
                <a:cs typeface="Courier"/>
              </a:rPr>
              <a:t> </a:t>
            </a:r>
            <a:r>
              <a:rPr lang="en-US" sz="2400" dirty="0" smtClean="0">
                <a:latin typeface="Courier"/>
                <a:cs typeface="Courier"/>
              </a:rPr>
              <a:t> Node left;</a:t>
            </a:r>
          </a:p>
          <a:p>
            <a:r>
              <a:rPr lang="en-US" sz="2400" dirty="0">
                <a:latin typeface="Courier"/>
                <a:cs typeface="Courier"/>
              </a:rPr>
              <a:t> </a:t>
            </a:r>
            <a:r>
              <a:rPr lang="en-US" sz="2400" dirty="0" smtClean="0">
                <a:latin typeface="Courier"/>
                <a:cs typeface="Courier"/>
              </a:rPr>
              <a:t> Node right;</a:t>
            </a:r>
          </a:p>
          <a:p>
            <a:r>
              <a:rPr lang="en-US" sz="2400" dirty="0">
                <a:latin typeface="Courier"/>
                <a:cs typeface="Courier"/>
              </a:rPr>
              <a:t>}</a:t>
            </a:r>
          </a:p>
        </p:txBody>
      </p:sp>
    </p:spTree>
    <p:extLst>
      <p:ext uri="{BB962C8B-B14F-4D97-AF65-F5344CB8AC3E}">
        <p14:creationId xmlns:p14="http://schemas.microsoft.com/office/powerpoint/2010/main" val="7418282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1300"/>
                                        <p:tgtEl>
                                          <p:spTgt spid="27"/>
                                        </p:tgtEl>
                                      </p:cBhvr>
                                    </p:animEffect>
                                  </p:childTnLst>
                                </p:cTn>
                              </p:par>
                            </p:childTnLst>
                          </p:cTn>
                        </p:par>
                        <p:par>
                          <p:cTn id="11" fill="hold">
                            <p:stCondLst>
                              <p:cond delay="1300"/>
                            </p:stCondLst>
                            <p:childTnLst>
                              <p:par>
                                <p:cTn id="12" presetID="9"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7420"/>
          </a:xfrm>
        </p:spPr>
        <p:txBody>
          <a:bodyPr>
            <a:normAutofit fontScale="90000"/>
          </a:bodyPr>
          <a:lstStyle/>
          <a:p>
            <a:r>
              <a:rPr lang="en-US" dirty="0" smtClean="0"/>
              <a:t>Data Structures</a:t>
            </a:r>
            <a:endParaRPr lang="en-US" dirty="0"/>
          </a:p>
        </p:txBody>
      </p:sp>
      <p:sp>
        <p:nvSpPr>
          <p:cNvPr id="3" name="Content Placeholder 2"/>
          <p:cNvSpPr>
            <a:spLocks noGrp="1"/>
          </p:cNvSpPr>
          <p:nvPr>
            <p:ph idx="1"/>
          </p:nvPr>
        </p:nvSpPr>
        <p:spPr>
          <a:xfrm>
            <a:off x="457200" y="1159172"/>
            <a:ext cx="8229600" cy="763715"/>
          </a:xfrm>
        </p:spPr>
        <p:txBody>
          <a:bodyPr>
            <a:noAutofit/>
          </a:bodyPr>
          <a:lstStyle/>
          <a:p>
            <a:r>
              <a:rPr lang="en-US" dirty="0" smtClean="0">
                <a:solidFill>
                  <a:srgbClr val="7F7F7F"/>
                </a:solidFill>
              </a:rPr>
              <a:t>Contain multiple objects, usually of same type</a:t>
            </a:r>
          </a:p>
          <a:p>
            <a:r>
              <a:rPr lang="en-US" dirty="0" smtClean="0">
                <a:solidFill>
                  <a:srgbClr val="7F7F7F"/>
                </a:solidFill>
              </a:rPr>
              <a:t>Describe relationships among the objects</a:t>
            </a:r>
          </a:p>
          <a:p>
            <a:r>
              <a:rPr lang="en-US" dirty="0" smtClean="0">
                <a:solidFill>
                  <a:srgbClr val="7F7F7F"/>
                </a:solidFill>
              </a:rPr>
              <a:t>A way to process the objects </a:t>
            </a:r>
            <a:r>
              <a:rPr lang="en-US" b="1" i="1" u="sng" dirty="0" smtClean="0">
                <a:solidFill>
                  <a:srgbClr val="7F7F7F"/>
                </a:solidFill>
              </a:rPr>
              <a:t>in order</a:t>
            </a:r>
          </a:p>
          <a:p>
            <a:r>
              <a:rPr lang="en-US" dirty="0" smtClean="0">
                <a:solidFill>
                  <a:srgbClr val="7F7F7F"/>
                </a:solidFill>
              </a:rPr>
              <a:t>Algorithms for building &amp; maintaining the structure </a:t>
            </a:r>
          </a:p>
          <a:p>
            <a:r>
              <a:rPr lang="en-US" dirty="0" smtClean="0"/>
              <a:t>Conventions for easy communications with other people:</a:t>
            </a:r>
          </a:p>
          <a:p>
            <a:pPr lvl="1"/>
            <a:r>
              <a:rPr lang="en-US" dirty="0" smtClean="0"/>
              <a:t>Nodes: hold data, represent relationships</a:t>
            </a:r>
          </a:p>
          <a:p>
            <a:pPr lvl="1"/>
            <a:r>
              <a:rPr lang="en-US" dirty="0" smtClean="0"/>
              <a:t>Iterators: present data “in order” to </a:t>
            </a:r>
            <a:r>
              <a:rPr lang="en-US" smtClean="0"/>
              <a:t>other software </a:t>
            </a:r>
            <a:endParaRPr lang="en-US" dirty="0"/>
          </a:p>
        </p:txBody>
      </p:sp>
    </p:spTree>
    <p:extLst>
      <p:ext uri="{BB962C8B-B14F-4D97-AF65-F5344CB8AC3E}">
        <p14:creationId xmlns:p14="http://schemas.microsoft.com/office/powerpoint/2010/main" val="84408216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7420"/>
          </a:xfrm>
        </p:spPr>
        <p:txBody>
          <a:bodyPr>
            <a:normAutofit fontScale="90000"/>
          </a:bodyPr>
          <a:lstStyle/>
          <a:p>
            <a:r>
              <a:rPr lang="en-US" dirty="0" smtClean="0"/>
              <a:t>Data Structures</a:t>
            </a:r>
            <a:endParaRPr lang="en-US" dirty="0"/>
          </a:p>
        </p:txBody>
      </p:sp>
      <p:sp>
        <p:nvSpPr>
          <p:cNvPr id="3" name="Content Placeholder 2"/>
          <p:cNvSpPr>
            <a:spLocks noGrp="1"/>
          </p:cNvSpPr>
          <p:nvPr>
            <p:ph idx="1"/>
          </p:nvPr>
        </p:nvSpPr>
        <p:spPr>
          <a:xfrm>
            <a:off x="457200" y="1159172"/>
            <a:ext cx="8229600" cy="763715"/>
          </a:xfrm>
        </p:spPr>
        <p:txBody>
          <a:bodyPr>
            <a:noAutofit/>
          </a:bodyPr>
          <a:lstStyle/>
          <a:p>
            <a:r>
              <a:rPr lang="en-US" dirty="0" smtClean="0"/>
              <a:t>Contain multiple objects, usually of same type</a:t>
            </a:r>
          </a:p>
          <a:p>
            <a:r>
              <a:rPr lang="en-US" dirty="0" smtClean="0"/>
              <a:t>Describe relationships among the objects</a:t>
            </a:r>
          </a:p>
          <a:p>
            <a:r>
              <a:rPr lang="en-US" dirty="0" smtClean="0"/>
              <a:t>A way to process the objects </a:t>
            </a:r>
            <a:r>
              <a:rPr lang="en-US" b="1" i="1" u="sng" dirty="0" smtClean="0"/>
              <a:t>in order</a:t>
            </a:r>
          </a:p>
          <a:p>
            <a:r>
              <a:rPr lang="en-US" dirty="0" smtClean="0"/>
              <a:t>Algorithms for building &amp; maintaining the structure </a:t>
            </a:r>
          </a:p>
          <a:p>
            <a:r>
              <a:rPr lang="en-US" dirty="0" smtClean="0"/>
              <a:t>Conventions for easy communications with other people:</a:t>
            </a:r>
          </a:p>
          <a:p>
            <a:pPr lvl="1"/>
            <a:r>
              <a:rPr lang="en-US" dirty="0" smtClean="0"/>
              <a:t>Nodes: hold data, represent relationships</a:t>
            </a:r>
          </a:p>
          <a:p>
            <a:pPr lvl="1"/>
            <a:r>
              <a:rPr lang="en-US" dirty="0" smtClean="0"/>
              <a:t>Iterators: present data “in order” to other software </a:t>
            </a:r>
            <a:endParaRPr lang="en-US" dirty="0"/>
          </a:p>
        </p:txBody>
      </p:sp>
    </p:spTree>
    <p:extLst>
      <p:ext uri="{BB962C8B-B14F-4D97-AF65-F5344CB8AC3E}">
        <p14:creationId xmlns:p14="http://schemas.microsoft.com/office/powerpoint/2010/main" val="109447609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3002"/>
            <a:ext cx="8229600" cy="1143000"/>
          </a:xfrm>
        </p:spPr>
        <p:txBody>
          <a:bodyPr>
            <a:normAutofit/>
          </a:bodyPr>
          <a:lstStyle/>
          <a:p>
            <a:r>
              <a:rPr lang="en-US" sz="3600" dirty="0" smtClean="0"/>
              <a:t>Registration</a:t>
            </a:r>
            <a:endParaRPr lang="en-US" sz="3600" dirty="0"/>
          </a:p>
        </p:txBody>
      </p:sp>
      <p:sp>
        <p:nvSpPr>
          <p:cNvPr id="3" name="Content Placeholder 2"/>
          <p:cNvSpPr>
            <a:spLocks noGrp="1"/>
          </p:cNvSpPr>
          <p:nvPr>
            <p:ph idx="1"/>
          </p:nvPr>
        </p:nvSpPr>
        <p:spPr>
          <a:xfrm>
            <a:off x="119529" y="537883"/>
            <a:ext cx="8964706" cy="6275294"/>
          </a:xfrm>
        </p:spPr>
        <p:txBody>
          <a:bodyPr>
            <a:normAutofit fontScale="92500" lnSpcReduction="20000"/>
          </a:bodyPr>
          <a:lstStyle/>
          <a:p>
            <a:r>
              <a:rPr lang="en-US" dirty="0" smtClean="0"/>
              <a:t>You </a:t>
            </a:r>
            <a:r>
              <a:rPr lang="en-US" i="1" dirty="0" smtClean="0"/>
              <a:t>must</a:t>
            </a:r>
            <a:r>
              <a:rPr lang="en-US" dirty="0" smtClean="0"/>
              <a:t> have all the pre- / co-</a:t>
            </a:r>
            <a:r>
              <a:rPr lang="en-US" dirty="0" err="1" smtClean="0"/>
              <a:t>reqisites</a:t>
            </a:r>
            <a:r>
              <a:rPr lang="en-US" dirty="0" smtClean="0"/>
              <a:t>:</a:t>
            </a:r>
          </a:p>
          <a:p>
            <a:pPr lvl="1"/>
            <a:r>
              <a:rPr lang="en-US" dirty="0" smtClean="0"/>
              <a:t>CS 46A or 49J, grade = C or better.</a:t>
            </a:r>
          </a:p>
          <a:p>
            <a:pPr lvl="1"/>
            <a:r>
              <a:rPr lang="en-US" dirty="0" smtClean="0"/>
              <a:t>Eligible for Math 30 or 30P </a:t>
            </a:r>
          </a:p>
          <a:p>
            <a:pPr lvl="2"/>
            <a:r>
              <a:rPr lang="en-US" dirty="0" smtClean="0"/>
              <a:t>C or better in Math 19 or passed </a:t>
            </a:r>
            <a:r>
              <a:rPr lang="en-US" dirty="0" err="1" smtClean="0"/>
              <a:t>xxxxxxx</a:t>
            </a:r>
            <a:endParaRPr lang="en-US" dirty="0" smtClean="0"/>
          </a:p>
          <a:p>
            <a:pPr lvl="1"/>
            <a:r>
              <a:rPr lang="en-US" dirty="0" smtClean="0"/>
              <a:t>Math 42 with passing grade, or taking it this semester.</a:t>
            </a:r>
          </a:p>
          <a:p>
            <a:r>
              <a:rPr lang="en-US" dirty="0" smtClean="0"/>
              <a:t>Evidence:</a:t>
            </a:r>
          </a:p>
          <a:p>
            <a:pPr lvl="1"/>
            <a:r>
              <a:rPr lang="en-US" dirty="0" smtClean="0"/>
              <a:t>Hardcopy only. Stapled or </a:t>
            </a:r>
            <a:r>
              <a:rPr lang="en-US" dirty="0" err="1" smtClean="0"/>
              <a:t>paperclipped</a:t>
            </a:r>
            <a:r>
              <a:rPr lang="en-US" dirty="0" smtClean="0"/>
              <a:t>.</a:t>
            </a:r>
          </a:p>
          <a:p>
            <a:pPr lvl="1"/>
            <a:r>
              <a:rPr lang="en-US" dirty="0" smtClean="0"/>
              <a:t>Don’t need official transcript – printed screenshot of </a:t>
            </a:r>
            <a:r>
              <a:rPr lang="en-US" dirty="0" err="1" smtClean="0"/>
              <a:t>MySJSU</a:t>
            </a:r>
            <a:r>
              <a:rPr lang="en-US" dirty="0" smtClean="0"/>
              <a:t> or equivalent is ok (“unofficial transcript”).</a:t>
            </a:r>
          </a:p>
          <a:p>
            <a:pPr lvl="1"/>
            <a:r>
              <a:rPr lang="en-US" dirty="0" smtClean="0"/>
              <a:t>Mark pre- / co-requisites, preferably with highlighter.</a:t>
            </a:r>
          </a:p>
          <a:p>
            <a:pPr lvl="1"/>
            <a:r>
              <a:rPr lang="en-US" dirty="0" smtClean="0"/>
              <a:t>On back of last page:</a:t>
            </a:r>
          </a:p>
          <a:p>
            <a:pPr lvl="2"/>
            <a:r>
              <a:rPr lang="en-US" dirty="0" smtClean="0"/>
              <a:t>Email address, big and neat</a:t>
            </a:r>
          </a:p>
          <a:p>
            <a:pPr lvl="2"/>
            <a:r>
              <a:rPr lang="en-US" dirty="0" smtClean="0"/>
              <a:t>“MS” if you’re a grad student, “GS” if you’re a graduating senior, “E” if you’re enrolled, “OU” if Open University</a:t>
            </a:r>
          </a:p>
          <a:p>
            <a:pPr lvl="2"/>
            <a:r>
              <a:rPr lang="en-US" dirty="0" smtClean="0"/>
              <a:t>Not enrolled </a:t>
            </a:r>
            <a:r>
              <a:rPr lang="en-US" dirty="0" smtClean="0">
                <a:sym typeface="Wingdings"/>
              </a:rPr>
              <a:t></a:t>
            </a:r>
            <a:r>
              <a:rPr lang="en-US" dirty="0" smtClean="0"/>
              <a:t>All lab sections you can take: SECTION #, NOT DAY/TIME</a:t>
            </a:r>
          </a:p>
          <a:p>
            <a:pPr lvl="1"/>
            <a:endParaRPr lang="en-US" dirty="0"/>
          </a:p>
        </p:txBody>
      </p:sp>
    </p:spTree>
    <p:extLst>
      <p:ext uri="{BB962C8B-B14F-4D97-AF65-F5344CB8AC3E}">
        <p14:creationId xmlns:p14="http://schemas.microsoft.com/office/powerpoint/2010/main" val="407791135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415"/>
            <a:ext cx="8229600" cy="1143000"/>
          </a:xfrm>
        </p:spPr>
        <p:txBody>
          <a:bodyPr/>
          <a:lstStyle/>
          <a:p>
            <a:r>
              <a:rPr lang="en-US" dirty="0" smtClean="0"/>
              <a:t>Documentation</a:t>
            </a:r>
            <a:endParaRPr lang="en-US" dirty="0"/>
          </a:p>
        </p:txBody>
      </p:sp>
      <p:sp>
        <p:nvSpPr>
          <p:cNvPr id="3" name="Content Placeholder 2"/>
          <p:cNvSpPr>
            <a:spLocks noGrp="1"/>
          </p:cNvSpPr>
          <p:nvPr>
            <p:ph idx="1"/>
          </p:nvPr>
        </p:nvSpPr>
        <p:spPr>
          <a:xfrm>
            <a:off x="164353" y="838208"/>
            <a:ext cx="8680823" cy="6019791"/>
          </a:xfrm>
        </p:spPr>
        <p:txBody>
          <a:bodyPr>
            <a:normAutofit fontScale="85000" lnSpcReduction="10000"/>
          </a:bodyPr>
          <a:lstStyle/>
          <a:p>
            <a:r>
              <a:rPr lang="en-US" dirty="0" smtClean="0"/>
              <a:t>Collected after class today Jan 30 and Wednesday Feb 1</a:t>
            </a:r>
          </a:p>
          <a:p>
            <a:r>
              <a:rPr lang="en-US" dirty="0" smtClean="0"/>
              <a:t>Then:</a:t>
            </a:r>
          </a:p>
          <a:p>
            <a:pPr lvl="1"/>
            <a:r>
              <a:rPr lang="en-US" dirty="0" smtClean="0"/>
              <a:t>Enrolled but missing prerequisites </a:t>
            </a:r>
            <a:r>
              <a:rPr lang="en-US" dirty="0" smtClean="0">
                <a:sym typeface="Wingdings"/>
              </a:rPr>
              <a:t> DROP</a:t>
            </a:r>
          </a:p>
          <a:p>
            <a:pPr lvl="1"/>
            <a:r>
              <a:rPr lang="en-US" dirty="0" smtClean="0">
                <a:sym typeface="Wingdings"/>
              </a:rPr>
              <a:t>Enrolled but no Math 42  bring hardcopy proof of Math 42 by end of class Wednesday Feb 8, else DROP</a:t>
            </a:r>
          </a:p>
          <a:p>
            <a:pPr lvl="1"/>
            <a:r>
              <a:rPr lang="en-US" dirty="0" smtClean="0">
                <a:sym typeface="Wingdings"/>
              </a:rPr>
              <a:t>All </a:t>
            </a:r>
            <a:r>
              <a:rPr lang="en-US" dirty="0"/>
              <a:t>pre-/co-requisites </a:t>
            </a:r>
            <a:r>
              <a:rPr lang="en-US" dirty="0" smtClean="0"/>
              <a:t>but not enrolled </a:t>
            </a:r>
            <a:r>
              <a:rPr lang="en-US" dirty="0" smtClean="0">
                <a:sym typeface="Wingdings"/>
              </a:rPr>
              <a:t> RECEIVE ADD CODE WHILE THEY LAST. Notified by email. Use add code </a:t>
            </a:r>
            <a:r>
              <a:rPr lang="en-US" dirty="0" err="1" smtClean="0">
                <a:sym typeface="Wingdings"/>
              </a:rPr>
              <a:t>asap</a:t>
            </a:r>
            <a:endParaRPr lang="en-US" dirty="0" smtClean="0">
              <a:sym typeface="Wingdings"/>
            </a:endParaRPr>
          </a:p>
          <a:p>
            <a:r>
              <a:rPr lang="en-US" dirty="0" smtClean="0">
                <a:sym typeface="Wingdings"/>
              </a:rPr>
              <a:t>Add code priority</a:t>
            </a:r>
          </a:p>
          <a:p>
            <a:pPr lvl="1"/>
            <a:r>
              <a:rPr lang="en-US" dirty="0" smtClean="0">
                <a:sym typeface="Wingdings"/>
              </a:rPr>
              <a:t>Grad students</a:t>
            </a:r>
          </a:p>
          <a:p>
            <a:pPr lvl="1"/>
            <a:r>
              <a:rPr lang="en-US" dirty="0" smtClean="0">
                <a:sym typeface="Wingdings"/>
              </a:rPr>
              <a:t>Graduating seniors</a:t>
            </a:r>
          </a:p>
          <a:p>
            <a:pPr lvl="1"/>
            <a:r>
              <a:rPr lang="en-US" dirty="0" smtClean="0">
                <a:sym typeface="Wingdings"/>
              </a:rPr>
              <a:t>Other regular enrolled students</a:t>
            </a:r>
          </a:p>
          <a:p>
            <a:pPr lvl="1"/>
            <a:r>
              <a:rPr lang="en-US" dirty="0" smtClean="0">
                <a:sym typeface="Wingdings"/>
              </a:rPr>
              <a:t>Open university</a:t>
            </a:r>
          </a:p>
          <a:p>
            <a:r>
              <a:rPr lang="en-US" dirty="0" smtClean="0">
                <a:sym typeface="Wingdings"/>
              </a:rPr>
              <a:t>Last semester, almost every qualified student eventually got enrolled</a:t>
            </a:r>
            <a:endParaRPr lang="en-US" dirty="0"/>
          </a:p>
        </p:txBody>
      </p:sp>
    </p:spTree>
    <p:extLst>
      <p:ext uri="{BB962C8B-B14F-4D97-AF65-F5344CB8AC3E}">
        <p14:creationId xmlns:p14="http://schemas.microsoft.com/office/powerpoint/2010/main" val="102359421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t>
            </a:r>
            <a:endParaRPr lang="en-US" dirty="0"/>
          </a:p>
        </p:txBody>
      </p:sp>
      <p:sp>
        <p:nvSpPr>
          <p:cNvPr id="3" name="Content Placeholder 2"/>
          <p:cNvSpPr>
            <a:spLocks noGrp="1"/>
          </p:cNvSpPr>
          <p:nvPr>
            <p:ph idx="1"/>
          </p:nvPr>
        </p:nvSpPr>
        <p:spPr>
          <a:xfrm>
            <a:off x="457200" y="1600200"/>
            <a:ext cx="8229600" cy="4929094"/>
          </a:xfrm>
        </p:spPr>
        <p:txBody>
          <a:bodyPr/>
          <a:lstStyle/>
          <a:p>
            <a:r>
              <a:rPr lang="en-US" dirty="0" smtClean="0"/>
              <a:t>Approx. 8 assignments</a:t>
            </a:r>
          </a:p>
          <a:p>
            <a:pPr lvl="1"/>
            <a:r>
              <a:rPr lang="en-US" dirty="0" smtClean="0"/>
              <a:t>Complete programs, not pieces &amp; methods</a:t>
            </a:r>
          </a:p>
          <a:p>
            <a:pPr lvl="1"/>
            <a:r>
              <a:rPr lang="en-US" dirty="0" smtClean="0"/>
              <a:t>Start early</a:t>
            </a:r>
          </a:p>
          <a:p>
            <a:r>
              <a:rPr lang="en-US" dirty="0" smtClean="0"/>
              <a:t>New assignments will be announced in lecture and posted to Canvas</a:t>
            </a:r>
          </a:p>
          <a:p>
            <a:r>
              <a:rPr lang="en-US" dirty="0" smtClean="0"/>
              <a:t>No late homework accepted for any reason</a:t>
            </a:r>
          </a:p>
          <a:p>
            <a:r>
              <a:rPr lang="en-US" dirty="0" smtClean="0"/>
              <a:t>Lowest homework grade is dropped</a:t>
            </a:r>
            <a:endParaRPr lang="en-US" dirty="0"/>
          </a:p>
        </p:txBody>
      </p:sp>
    </p:spTree>
    <p:extLst>
      <p:ext uri="{BB962C8B-B14F-4D97-AF65-F5344CB8AC3E}">
        <p14:creationId xmlns:p14="http://schemas.microsoft.com/office/powerpoint/2010/main" val="191744703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Grading	</a:t>
            </a:r>
            <a:endParaRPr lang="en-US" dirty="0"/>
          </a:p>
        </p:txBody>
      </p:sp>
      <p:sp>
        <p:nvSpPr>
          <p:cNvPr id="3" name="Content Placeholder 2"/>
          <p:cNvSpPr>
            <a:spLocks noGrp="1"/>
          </p:cNvSpPr>
          <p:nvPr>
            <p:ph idx="1"/>
          </p:nvPr>
        </p:nvSpPr>
        <p:spPr>
          <a:xfrm>
            <a:off x="119529" y="1600200"/>
            <a:ext cx="8567271" cy="4525963"/>
          </a:xfrm>
        </p:spPr>
        <p:txBody>
          <a:bodyPr/>
          <a:lstStyle/>
          <a:p>
            <a:r>
              <a:rPr lang="en-US" dirty="0" smtClean="0"/>
              <a:t>No </a:t>
            </a:r>
            <a:r>
              <a:rPr lang="en-US" dirty="0" err="1" smtClean="0"/>
              <a:t>Codecheck</a:t>
            </a:r>
            <a:r>
              <a:rPr lang="en-US" dirty="0" smtClean="0"/>
              <a:t>, no drafts</a:t>
            </a:r>
          </a:p>
          <a:p>
            <a:r>
              <a:rPr lang="en-US" dirty="0" smtClean="0"/>
              <a:t>Most of your work is evaluated by software</a:t>
            </a:r>
          </a:p>
          <a:p>
            <a:pPr lvl="1"/>
            <a:r>
              <a:rPr lang="en-US" dirty="0" smtClean="0"/>
              <a:t>Software is not subtle</a:t>
            </a:r>
          </a:p>
          <a:p>
            <a:pPr lvl="1"/>
            <a:r>
              <a:rPr lang="en-US" dirty="0" smtClean="0"/>
              <a:t>Follow assignment instructions exactly</a:t>
            </a:r>
          </a:p>
          <a:p>
            <a:pPr lvl="1"/>
            <a:r>
              <a:rPr lang="en-US" dirty="0" smtClean="0"/>
              <a:t>Don</a:t>
            </a:r>
            <a:r>
              <a:rPr lang="fr-FR" dirty="0" smtClean="0"/>
              <a:t>’</a:t>
            </a:r>
            <a:r>
              <a:rPr lang="en-US" dirty="0" smtClean="0"/>
              <a:t>t expect partial credit for partially correct work</a:t>
            </a:r>
          </a:p>
          <a:p>
            <a:pPr lvl="1"/>
            <a:r>
              <a:rPr lang="en-US" dirty="0" smtClean="0"/>
              <a:t>You get a copy of the </a:t>
            </a:r>
            <a:r>
              <a:rPr lang="en-US" dirty="0" err="1" smtClean="0"/>
              <a:t>autograder</a:t>
            </a:r>
            <a:r>
              <a:rPr lang="en-US" dirty="0" smtClean="0"/>
              <a:t> code</a:t>
            </a:r>
          </a:p>
          <a:p>
            <a:pPr lvl="1"/>
            <a:r>
              <a:rPr lang="en-US" dirty="0" smtClean="0"/>
              <a:t>~ 15% graded by hand: style, neatness, comments</a:t>
            </a:r>
          </a:p>
        </p:txBody>
      </p:sp>
    </p:spTree>
    <p:extLst>
      <p:ext uri="{BB962C8B-B14F-4D97-AF65-F5344CB8AC3E}">
        <p14:creationId xmlns:p14="http://schemas.microsoft.com/office/powerpoint/2010/main" val="22915159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005"/>
            <a:ext cx="8229600" cy="1143000"/>
          </a:xfrm>
        </p:spPr>
        <p:txBody>
          <a:bodyPr/>
          <a:lstStyle/>
          <a:p>
            <a:r>
              <a:rPr lang="en-US" dirty="0" smtClean="0"/>
              <a:t>Homework: Procedure	</a:t>
            </a:r>
            <a:endParaRPr lang="en-US" dirty="0"/>
          </a:p>
        </p:txBody>
      </p:sp>
      <p:sp>
        <p:nvSpPr>
          <p:cNvPr id="3" name="Content Placeholder 2"/>
          <p:cNvSpPr>
            <a:spLocks noGrp="1"/>
          </p:cNvSpPr>
          <p:nvPr>
            <p:ph idx="1"/>
          </p:nvPr>
        </p:nvSpPr>
        <p:spPr>
          <a:xfrm>
            <a:off x="119529" y="987619"/>
            <a:ext cx="8860118" cy="5018741"/>
          </a:xfrm>
        </p:spPr>
        <p:txBody>
          <a:bodyPr>
            <a:normAutofit fontScale="92500" lnSpcReduction="20000"/>
          </a:bodyPr>
          <a:lstStyle/>
          <a:p>
            <a:pPr marL="514350" indent="-514350">
              <a:buFont typeface="+mj-lt"/>
              <a:buAutoNum type="arabicPeriod"/>
            </a:pPr>
            <a:r>
              <a:rPr lang="en-US" dirty="0" smtClean="0"/>
              <a:t>Download assignment doc, </a:t>
            </a:r>
            <a:r>
              <a:rPr lang="en-US" dirty="0" err="1" smtClean="0"/>
              <a:t>autograder</a:t>
            </a:r>
            <a:r>
              <a:rPr lang="en-US" dirty="0" smtClean="0"/>
              <a:t>, and (often) starter files from Canvas.</a:t>
            </a:r>
          </a:p>
          <a:p>
            <a:pPr marL="514350" indent="-514350">
              <a:buFont typeface="+mj-lt"/>
              <a:buAutoNum type="arabicPeriod"/>
            </a:pPr>
            <a:r>
              <a:rPr lang="en-US" dirty="0" smtClean="0"/>
              <a:t>Create an Eclipse project; import the </a:t>
            </a:r>
            <a:r>
              <a:rPr lang="en-US" dirty="0" err="1" smtClean="0"/>
              <a:t>autograder</a:t>
            </a:r>
            <a:r>
              <a:rPr lang="en-US" dirty="0" smtClean="0"/>
              <a:t> and any starter files.</a:t>
            </a:r>
          </a:p>
          <a:p>
            <a:pPr marL="514350" indent="-514350">
              <a:buFont typeface="+mj-lt"/>
              <a:buAutoNum type="arabicPeriod"/>
            </a:pPr>
            <a:r>
              <a:rPr lang="en-US" dirty="0" smtClean="0"/>
              <a:t>Work the assignment.</a:t>
            </a:r>
          </a:p>
          <a:p>
            <a:pPr marL="514350" indent="-514350">
              <a:buFont typeface="+mj-lt"/>
              <a:buAutoNum type="arabicPeriod"/>
            </a:pPr>
            <a:r>
              <a:rPr lang="en-US" dirty="0" smtClean="0"/>
              <a:t>Optional, but you should do this a lot for each assignment: run the </a:t>
            </a:r>
            <a:r>
              <a:rPr lang="en-US" dirty="0" err="1" smtClean="0"/>
              <a:t>autograder</a:t>
            </a:r>
            <a:r>
              <a:rPr lang="en-US" dirty="0" smtClean="0"/>
              <a:t> to see how you’re doing.</a:t>
            </a:r>
          </a:p>
          <a:p>
            <a:pPr marL="514350" indent="-514350">
              <a:buFont typeface="+mj-lt"/>
              <a:buAutoNum type="arabicPeriod"/>
            </a:pPr>
            <a:r>
              <a:rPr lang="en-US" dirty="0" smtClean="0"/>
              <a:t>Export your work as a jar.</a:t>
            </a:r>
          </a:p>
          <a:p>
            <a:pPr marL="514350" indent="-514350">
              <a:buFont typeface="+mj-lt"/>
              <a:buAutoNum type="arabicPeriod"/>
            </a:pPr>
            <a:r>
              <a:rPr lang="en-US" dirty="0" smtClean="0"/>
              <a:t>Optional, highly recommended: test your jar.</a:t>
            </a:r>
          </a:p>
          <a:p>
            <a:pPr marL="514350" indent="-514350">
              <a:buFont typeface="+mj-lt"/>
              <a:buAutoNum type="arabicPeriod"/>
            </a:pPr>
            <a:r>
              <a:rPr lang="en-US" dirty="0" smtClean="0"/>
              <a:t>Submit your jar to Canvas before the deadline.</a:t>
            </a:r>
          </a:p>
        </p:txBody>
      </p:sp>
    </p:spTree>
    <p:extLst>
      <p:ext uri="{BB962C8B-B14F-4D97-AF65-F5344CB8AC3E}">
        <p14:creationId xmlns:p14="http://schemas.microsoft.com/office/powerpoint/2010/main" val="51747127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005"/>
            <a:ext cx="8229600" cy="1143000"/>
          </a:xfrm>
        </p:spPr>
        <p:txBody>
          <a:bodyPr/>
          <a:lstStyle/>
          <a:p>
            <a:r>
              <a:rPr lang="en-US" dirty="0" smtClean="0"/>
              <a:t>Homework: Procedure	</a:t>
            </a:r>
            <a:endParaRPr lang="en-US" dirty="0"/>
          </a:p>
        </p:txBody>
      </p:sp>
      <p:sp>
        <p:nvSpPr>
          <p:cNvPr id="3" name="Content Placeholder 2"/>
          <p:cNvSpPr>
            <a:spLocks noGrp="1"/>
          </p:cNvSpPr>
          <p:nvPr>
            <p:ph idx="1"/>
          </p:nvPr>
        </p:nvSpPr>
        <p:spPr>
          <a:xfrm>
            <a:off x="119529" y="987619"/>
            <a:ext cx="8860118" cy="5018741"/>
          </a:xfrm>
        </p:spPr>
        <p:txBody>
          <a:bodyPr>
            <a:normAutofit fontScale="92500" lnSpcReduction="20000"/>
          </a:bodyPr>
          <a:lstStyle/>
          <a:p>
            <a:pPr marL="514350" indent="-514350">
              <a:buFont typeface="+mj-lt"/>
              <a:buAutoNum type="arabicPeriod"/>
            </a:pPr>
            <a:r>
              <a:rPr lang="en-US" dirty="0" smtClean="0"/>
              <a:t>Download assignment doc, </a:t>
            </a:r>
            <a:r>
              <a:rPr lang="en-US" dirty="0" err="1" smtClean="0"/>
              <a:t>autograder</a:t>
            </a:r>
            <a:r>
              <a:rPr lang="en-US" dirty="0" smtClean="0"/>
              <a:t>, and (often) starter files from Canvas.</a:t>
            </a:r>
          </a:p>
          <a:p>
            <a:pPr marL="514350" indent="-514350">
              <a:buFont typeface="+mj-lt"/>
              <a:buAutoNum type="arabicPeriod"/>
            </a:pPr>
            <a:r>
              <a:rPr lang="en-US" dirty="0" smtClean="0">
                <a:solidFill>
                  <a:srgbClr val="FF0000"/>
                </a:solidFill>
              </a:rPr>
              <a:t>Create an Eclipse project</a:t>
            </a:r>
            <a:r>
              <a:rPr lang="en-US" dirty="0" smtClean="0"/>
              <a:t>; </a:t>
            </a:r>
            <a:r>
              <a:rPr lang="en-US" dirty="0" smtClean="0">
                <a:solidFill>
                  <a:srgbClr val="FF0000"/>
                </a:solidFill>
              </a:rPr>
              <a:t>import</a:t>
            </a:r>
            <a:r>
              <a:rPr lang="en-US" dirty="0" smtClean="0"/>
              <a:t> the </a:t>
            </a:r>
            <a:r>
              <a:rPr lang="en-US" dirty="0" err="1" smtClean="0"/>
              <a:t>autograder</a:t>
            </a:r>
            <a:r>
              <a:rPr lang="en-US" dirty="0" smtClean="0"/>
              <a:t> and any starter files.</a:t>
            </a:r>
          </a:p>
          <a:p>
            <a:pPr marL="514350" indent="-514350">
              <a:buFont typeface="+mj-lt"/>
              <a:buAutoNum type="arabicPeriod"/>
            </a:pPr>
            <a:r>
              <a:rPr lang="en-US" dirty="0" smtClean="0"/>
              <a:t>Work the assignment.</a:t>
            </a:r>
          </a:p>
          <a:p>
            <a:pPr marL="514350" indent="-514350">
              <a:buFont typeface="+mj-lt"/>
              <a:buAutoNum type="arabicPeriod"/>
            </a:pPr>
            <a:r>
              <a:rPr lang="en-US" dirty="0" smtClean="0"/>
              <a:t>Optional, but you should do this a lot for each assignment: </a:t>
            </a:r>
            <a:r>
              <a:rPr lang="en-US" dirty="0" smtClean="0">
                <a:solidFill>
                  <a:srgbClr val="FF0000"/>
                </a:solidFill>
              </a:rPr>
              <a:t>run the </a:t>
            </a:r>
            <a:r>
              <a:rPr lang="en-US" dirty="0" err="1" smtClean="0">
                <a:solidFill>
                  <a:srgbClr val="FF0000"/>
                </a:solidFill>
              </a:rPr>
              <a:t>autograder</a:t>
            </a:r>
            <a:r>
              <a:rPr lang="en-US" dirty="0" smtClean="0">
                <a:solidFill>
                  <a:srgbClr val="FF0000"/>
                </a:solidFill>
              </a:rPr>
              <a:t> </a:t>
            </a:r>
            <a:r>
              <a:rPr lang="en-US" dirty="0" smtClean="0"/>
              <a:t>to see how you’re doing.</a:t>
            </a:r>
          </a:p>
          <a:p>
            <a:pPr marL="514350" indent="-514350">
              <a:buFont typeface="+mj-lt"/>
              <a:buAutoNum type="arabicPeriod"/>
            </a:pPr>
            <a:r>
              <a:rPr lang="en-US" dirty="0" smtClean="0">
                <a:solidFill>
                  <a:srgbClr val="FF0000"/>
                </a:solidFill>
              </a:rPr>
              <a:t>Export</a:t>
            </a:r>
            <a:r>
              <a:rPr lang="en-US" dirty="0" smtClean="0"/>
              <a:t> your work as a jar.</a:t>
            </a:r>
          </a:p>
          <a:p>
            <a:pPr marL="514350" indent="-514350">
              <a:buFont typeface="+mj-lt"/>
              <a:buAutoNum type="arabicPeriod"/>
            </a:pPr>
            <a:r>
              <a:rPr lang="en-US" dirty="0" smtClean="0"/>
              <a:t>Optional, highly recommended: </a:t>
            </a:r>
            <a:r>
              <a:rPr lang="en-US" dirty="0" smtClean="0">
                <a:solidFill>
                  <a:srgbClr val="FF0000"/>
                </a:solidFill>
              </a:rPr>
              <a:t>test</a:t>
            </a:r>
            <a:r>
              <a:rPr lang="en-US" dirty="0" smtClean="0"/>
              <a:t> your jar.</a:t>
            </a:r>
          </a:p>
          <a:p>
            <a:pPr marL="514350" indent="-514350">
              <a:buFont typeface="+mj-lt"/>
              <a:buAutoNum type="arabicPeriod"/>
            </a:pPr>
            <a:r>
              <a:rPr lang="en-US" dirty="0" smtClean="0"/>
              <a:t>Submit your jar to Canvas before the deadline.</a:t>
            </a:r>
          </a:p>
        </p:txBody>
      </p:sp>
      <p:sp>
        <p:nvSpPr>
          <p:cNvPr id="4" name="TextBox 3"/>
          <p:cNvSpPr txBox="1"/>
          <p:nvPr/>
        </p:nvSpPr>
        <p:spPr>
          <a:xfrm>
            <a:off x="1120589" y="6028632"/>
            <a:ext cx="6796477" cy="523220"/>
          </a:xfrm>
          <a:prstGeom prst="rect">
            <a:avLst/>
          </a:prstGeom>
          <a:noFill/>
          <a:ln w="38100" cmpd="sng">
            <a:solidFill>
              <a:srgbClr val="FF0000"/>
            </a:solidFill>
          </a:ln>
        </p:spPr>
        <p:txBody>
          <a:bodyPr wrap="none" rtlCol="0">
            <a:spAutoFit/>
          </a:bodyPr>
          <a:lstStyle/>
          <a:p>
            <a:r>
              <a:rPr lang="en-US" sz="2800" dirty="0" smtClean="0">
                <a:solidFill>
                  <a:srgbClr val="FF0000"/>
                </a:solidFill>
              </a:rPr>
              <a:t>Lab 1 shows you how to do all the stuff in red</a:t>
            </a:r>
            <a:endParaRPr lang="en-US" sz="2800" dirty="0">
              <a:solidFill>
                <a:srgbClr val="FF0000"/>
              </a:solidFill>
            </a:endParaRPr>
          </a:p>
        </p:txBody>
      </p:sp>
    </p:spTree>
    <p:extLst>
      <p:ext uri="{BB962C8B-B14F-4D97-AF65-F5344CB8AC3E}">
        <p14:creationId xmlns:p14="http://schemas.microsoft.com/office/powerpoint/2010/main" val="28160597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7211</TotalTime>
  <Words>2291</Words>
  <Application>Microsoft Macintosh PowerPoint</Application>
  <PresentationFormat>On-screen Show (4:3)</PresentationFormat>
  <Paragraphs>270</Paragraphs>
  <Slides>37</Slides>
  <Notes>18</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Spring 2017 CS 46B: Data Structures Module 1</vt:lpstr>
      <vt:lpstr>Today</vt:lpstr>
      <vt:lpstr>Today</vt:lpstr>
      <vt:lpstr>Registration</vt:lpstr>
      <vt:lpstr>Documentation</vt:lpstr>
      <vt:lpstr>Homework </vt:lpstr>
      <vt:lpstr>Homework: Grading </vt:lpstr>
      <vt:lpstr>Homework: Procedure </vt:lpstr>
      <vt:lpstr>Homework: Procedure </vt:lpstr>
      <vt:lpstr>Labs</vt:lpstr>
      <vt:lpstr>Labs: How to ask for help</vt:lpstr>
      <vt:lpstr>Exams</vt:lpstr>
      <vt:lpstr>Piazza</vt:lpstr>
      <vt:lpstr>Contacting Me</vt:lpstr>
      <vt:lpstr>Internships and Recommendations</vt:lpstr>
      <vt:lpstr>Final Grades</vt:lpstr>
      <vt:lpstr>How to be helpful in this room</vt:lpstr>
      <vt:lpstr>White Card Questions/Comments</vt:lpstr>
      <vt:lpstr>White Card Questions/Comments</vt:lpstr>
      <vt:lpstr>There are no yellow cards</vt:lpstr>
      <vt:lpstr>How to succeed</vt:lpstr>
      <vt:lpstr>Today</vt:lpstr>
      <vt:lpstr>Data Structures</vt:lpstr>
      <vt:lpstr>Data Structures</vt:lpstr>
      <vt:lpstr>PowerPoint Presentation</vt:lpstr>
      <vt:lpstr>PowerPoint Presentation</vt:lpstr>
      <vt:lpstr>Data Structures</vt:lpstr>
      <vt:lpstr>PowerPoint Presentation</vt:lpstr>
      <vt:lpstr>PowerPoint Presentation</vt:lpstr>
      <vt:lpstr>PowerPoint Presentation</vt:lpstr>
      <vt:lpstr>PowerPoint Presentation</vt:lpstr>
      <vt:lpstr>PowerPoint Presentation</vt:lpstr>
      <vt:lpstr>Data Structures</vt:lpstr>
      <vt:lpstr>PowerPoint Presentation</vt:lpstr>
      <vt:lpstr>PowerPoint Presentation</vt:lpstr>
      <vt:lpstr>Data Structures</vt:lpstr>
      <vt:lpstr>Data Structures</vt:lpstr>
    </vt:vector>
  </TitlesOfParts>
  <Company>Philip Heller Associates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46B: Data Structures</dc:title>
  <dc:creator>Philip Heller</dc:creator>
  <cp:lastModifiedBy>Philip Heller</cp:lastModifiedBy>
  <cp:revision>184</cp:revision>
  <dcterms:created xsi:type="dcterms:W3CDTF">2015-12-10T16:28:40Z</dcterms:created>
  <dcterms:modified xsi:type="dcterms:W3CDTF">2017-01-30T20:30:54Z</dcterms:modified>
</cp:coreProperties>
</file>